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96" r:id="rId3"/>
    <p:sldId id="258" r:id="rId4"/>
    <p:sldId id="283" r:id="rId5"/>
    <p:sldId id="284" r:id="rId6"/>
    <p:sldId id="285" r:id="rId7"/>
    <p:sldId id="288" r:id="rId8"/>
    <p:sldId id="286" r:id="rId9"/>
    <p:sldId id="290" r:id="rId10"/>
    <p:sldId id="272" r:id="rId11"/>
    <p:sldId id="289" r:id="rId12"/>
    <p:sldId id="267" r:id="rId13"/>
    <p:sldId id="268" r:id="rId14"/>
    <p:sldId id="295" r:id="rId15"/>
    <p:sldId id="269" r:id="rId16"/>
    <p:sldId id="279" r:id="rId17"/>
    <p:sldId id="294" r:id="rId18"/>
    <p:sldId id="282" r:id="rId19"/>
    <p:sldId id="270" r:id="rId20"/>
    <p:sldId id="271" r:id="rId21"/>
    <p:sldId id="273" r:id="rId22"/>
    <p:sldId id="274" r:id="rId23"/>
    <p:sldId id="275" r:id="rId24"/>
    <p:sldId id="276" r:id="rId25"/>
    <p:sldId id="277" r:id="rId26"/>
    <p:sldId id="278" r:id="rId27"/>
    <p:sldId id="297" r:id="rId28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FDF788-FB60-49BB-BD75-0CC121B609A0}" type="datetimeFigureOut">
              <a:rPr lang="es-AR" smtClean="0"/>
              <a:t>25/10/2016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016A42-C28C-4EC7-BCFE-5D63CE07BA4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82663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016A42-C28C-4EC7-BCFE-5D63CE07BA40}" type="slidenum">
              <a:rPr lang="es-AR" smtClean="0"/>
              <a:t>23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06859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3EF40-F6DB-4F16-8C17-7D05D59737A5}" type="datetime1">
              <a:rPr lang="es-AR" smtClean="0"/>
              <a:t>25/10/2016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Mg. JULIA ELBABA - DECANA CIENCIAS MÉDICAS UFASTA</a:t>
            </a: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DA9FF-E793-4F27-9D39-9095580BB99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59438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889F1-C033-436B-BD76-6F557E499B58}" type="datetime1">
              <a:rPr lang="es-AR" smtClean="0"/>
              <a:t>25/10/2016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Mg. JULIA ELBABA - DECANA CIENCIAS MÉDICAS UFASTA</a:t>
            </a: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DA9FF-E793-4F27-9D39-9095580BB99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92617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FE700-D562-4654-B5CC-06F9BF2B2C54}" type="datetime1">
              <a:rPr lang="es-AR" smtClean="0"/>
              <a:t>25/10/2016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Mg. JULIA ELBABA - DECANA CIENCIAS MÉDICAS UFASTA</a:t>
            </a: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DA9FF-E793-4F27-9D39-9095580BB99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52338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25F90-7655-4556-A4BC-FF67460758F8}" type="datetime1">
              <a:rPr lang="es-AR" smtClean="0"/>
              <a:t>25/10/2016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Mg. JULIA ELBABA - DECANA CIENCIAS MÉDICAS UFASTA</a:t>
            </a: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DA9FF-E793-4F27-9D39-9095580BB99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44277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A5AC1-B1BC-488F-BE45-F15B06BE3E10}" type="datetime1">
              <a:rPr lang="es-AR" smtClean="0"/>
              <a:t>25/10/2016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Mg. JULIA ELBABA - DECANA CIENCIAS MÉDICAS UFASTA</a:t>
            </a: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DA9FF-E793-4F27-9D39-9095580BB99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76821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B10B-7960-4934-B394-EDC623FA5453}" type="datetime1">
              <a:rPr lang="es-AR" smtClean="0"/>
              <a:t>25/10/2016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Mg. JULIA ELBABA - DECANA CIENCIAS MÉDICAS UFASTA</a:t>
            </a: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DA9FF-E793-4F27-9D39-9095580BB99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17543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97536-4BB3-424D-B988-027B973863E7}" type="datetime1">
              <a:rPr lang="es-AR" smtClean="0"/>
              <a:t>25/10/2016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Mg. JULIA ELBABA - DECANA CIENCIAS MÉDICAS UFASTA</a:t>
            </a:r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DA9FF-E793-4F27-9D39-9095580BB99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97312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1D56-7864-48F9-ABE2-E2A21AA9CE9C}" type="datetime1">
              <a:rPr lang="es-AR" smtClean="0"/>
              <a:t>25/10/2016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Mg. JULIA ELBABA - DECANA CIENCIAS MÉDICAS UFASTA</a:t>
            </a:r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DA9FF-E793-4F27-9D39-9095580BB99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66653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042B1-E76E-40B0-A61B-1D5CD2577C00}" type="datetime1">
              <a:rPr lang="es-AR" smtClean="0"/>
              <a:t>25/10/2016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Mg. JULIA ELBABA - DECANA CIENCIAS MÉDICAS UFASTA</a:t>
            </a:r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DA9FF-E793-4F27-9D39-9095580BB99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07477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D866A-2B77-42DE-965E-BA84BA18D73F}" type="datetime1">
              <a:rPr lang="es-AR" smtClean="0"/>
              <a:t>25/10/2016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Mg. JULIA ELBABA - DECANA CIENCIAS MÉDICAS UFASTA</a:t>
            </a: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DA9FF-E793-4F27-9D39-9095580BB99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14432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15C8-FE60-4664-BB6B-D071C5E38066}" type="datetime1">
              <a:rPr lang="es-AR" smtClean="0"/>
              <a:t>25/10/2016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Mg. JULIA ELBABA - DECANA CIENCIAS MÉDICAS UFASTA</a:t>
            </a: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DA9FF-E793-4F27-9D39-9095580BB99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21701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4D375-158E-46DF-AB56-EB769A19B7F9}" type="datetime1">
              <a:rPr lang="es-AR" smtClean="0"/>
              <a:t>25/10/2016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AR" smtClean="0"/>
              <a:t>Mg. JULIA ELBABA - DECANA CIENCIAS MÉDICAS UFASTA</a:t>
            </a: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DA9FF-E793-4F27-9D39-9095580BB99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145726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/>
              <a:t>OBJECION DE CONCIENCIA EN PROFESIONALES DE LA SALUD 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dirty="0" smtClean="0"/>
              <a:t>Mg. JULIA ELBABA - DECANA CIENCIAS MÉDICAS UFASTA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22059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ODC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dirty="0"/>
              <a:t> El Catecismo de la Iglesia Católica :</a:t>
            </a:r>
            <a:r>
              <a:rPr lang="es-ES" dirty="0" smtClean="0"/>
              <a:t> </a:t>
            </a:r>
            <a:r>
              <a:rPr lang="es-ES" dirty="0"/>
              <a:t>“El ciudadano tiene obligación en conciencia de no seguir las prescripciones de las autoridades civiles cuando estos preceptos sean contrarios a las exigencias del orden moral, a los derechos fundamentales de las personas </a:t>
            </a:r>
            <a:r>
              <a:rPr lang="es-ES" dirty="0" smtClean="0"/>
              <a:t>. También </a:t>
            </a:r>
            <a:r>
              <a:rPr lang="es-ES" dirty="0"/>
              <a:t>cuando sus exigencias son contrarias a las de la recta </a:t>
            </a:r>
            <a:r>
              <a:rPr lang="es-ES" dirty="0" smtClean="0"/>
              <a:t>conciencia. </a:t>
            </a:r>
          </a:p>
          <a:p>
            <a:r>
              <a:rPr lang="es-ES" i="1" dirty="0" err="1" smtClean="0"/>
              <a:t>Gaudium</a:t>
            </a:r>
            <a:r>
              <a:rPr lang="es-ES" i="1" dirty="0" smtClean="0"/>
              <a:t> </a:t>
            </a:r>
            <a:r>
              <a:rPr lang="es-ES" i="1" dirty="0"/>
              <a:t>et </a:t>
            </a:r>
            <a:r>
              <a:rPr lang="es-ES" i="1" dirty="0" err="1"/>
              <a:t>Spes</a:t>
            </a:r>
            <a:r>
              <a:rPr lang="es-ES" dirty="0"/>
              <a:t> </a:t>
            </a:r>
            <a:r>
              <a:rPr lang="es-ES" dirty="0" smtClean="0"/>
              <a:t>, la conciencia</a:t>
            </a:r>
            <a:r>
              <a:rPr lang="es-ES" dirty="0"/>
              <a:t>, </a:t>
            </a:r>
            <a:r>
              <a:rPr lang="es-ES" dirty="0" smtClean="0"/>
              <a:t>reclama que </a:t>
            </a:r>
            <a:r>
              <a:rPr lang="es-ES" dirty="0"/>
              <a:t>el hombre </a:t>
            </a:r>
            <a:r>
              <a:rPr lang="es-ES" dirty="0" smtClean="0"/>
              <a:t>, por su dignidad, actúe </a:t>
            </a:r>
            <a:r>
              <a:rPr lang="es-ES" dirty="0"/>
              <a:t>según su conciencia y libre elección, es decir, movido e inducido por convicción interna personal, y no bajo presión de un ciego impulso interior o de la coacción externa […] por lo tanto no se le puede forzar a obrar contra su conciencia, ni tampoco se le puede impedir que obre según ella”. </a:t>
            </a:r>
            <a:endParaRPr lang="es-AR" dirty="0"/>
          </a:p>
          <a:p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Mg. JULIA ELBABA - DECANA CIENCIAS MÉDICAS UFASTA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5914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Objeción de conciencia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s-AR" sz="9600" dirty="0" smtClean="0"/>
              <a:t>Fundamentos éticos</a:t>
            </a:r>
            <a:r>
              <a:rPr lang="es-ES" sz="9600" dirty="0" smtClean="0"/>
              <a:t>.</a:t>
            </a:r>
          </a:p>
          <a:p>
            <a:r>
              <a:rPr lang="es-ES" sz="8000" dirty="0" smtClean="0"/>
              <a:t>El </a:t>
            </a:r>
            <a:r>
              <a:rPr lang="es-ES" sz="8000" dirty="0"/>
              <a:t>juicio moral es siempre de lo concreto, de lo bueno o malo </a:t>
            </a:r>
            <a:r>
              <a:rPr lang="es-ES" sz="8000" i="1" dirty="0"/>
              <a:t>hic et nunc</a:t>
            </a:r>
            <a:r>
              <a:rPr lang="es-ES" sz="8000" dirty="0"/>
              <a:t>, </a:t>
            </a:r>
            <a:r>
              <a:rPr lang="es-ES" sz="8000" dirty="0" smtClean="0"/>
              <a:t>analizar todas </a:t>
            </a:r>
            <a:r>
              <a:rPr lang="es-ES" sz="8000" dirty="0"/>
              <a:t>las particularidades del </a:t>
            </a:r>
            <a:r>
              <a:rPr lang="es-ES" sz="8000" dirty="0" smtClean="0"/>
              <a:t>caso, es prudencial, teórico‑práctico. </a:t>
            </a:r>
          </a:p>
          <a:p>
            <a:r>
              <a:rPr lang="es-ES" sz="8000" dirty="0" smtClean="0"/>
              <a:t>“Conciencia </a:t>
            </a:r>
            <a:r>
              <a:rPr lang="es-ES" sz="8000" dirty="0"/>
              <a:t>moral”: </a:t>
            </a:r>
            <a:r>
              <a:rPr lang="es-ES" sz="8000" dirty="0" smtClean="0"/>
              <a:t>es un </a:t>
            </a:r>
            <a:r>
              <a:rPr lang="es-ES" sz="8000" dirty="0"/>
              <a:t>juicio acerca de la bondad o malicia de determinado obrar, seguido del mandato o imperio, de modo que si el acto se estima bueno, manda hacerlo, si malo, lo prohíbe</a:t>
            </a:r>
            <a:r>
              <a:rPr lang="es-ES" sz="8000" dirty="0" smtClean="0"/>
              <a:t>.</a:t>
            </a:r>
          </a:p>
          <a:p>
            <a:r>
              <a:rPr lang="es-ES" sz="8000" dirty="0" smtClean="0"/>
              <a:t>La ODC es un recurso </a:t>
            </a:r>
            <a:r>
              <a:rPr lang="es-ES" sz="8000" dirty="0"/>
              <a:t>moralmente lícito,  </a:t>
            </a:r>
            <a:r>
              <a:rPr lang="es-ES" sz="8000" dirty="0" smtClean="0"/>
              <a:t>e </a:t>
            </a:r>
            <a:r>
              <a:rPr lang="es-ES" sz="8000" dirty="0"/>
              <a:t>incluso </a:t>
            </a:r>
            <a:r>
              <a:rPr lang="es-ES" sz="8000" dirty="0" smtClean="0"/>
              <a:t>un deber, cuando </a:t>
            </a:r>
            <a:r>
              <a:rPr lang="es-ES" sz="8000" dirty="0"/>
              <a:t>la ley es manifiestamente injusta </a:t>
            </a:r>
            <a:r>
              <a:rPr lang="es-ES" sz="8000" dirty="0" smtClean="0"/>
              <a:t>o </a:t>
            </a:r>
            <a:r>
              <a:rPr lang="es-ES" sz="8000" dirty="0"/>
              <a:t>quien detenta el poder carece de legitimidad</a:t>
            </a:r>
            <a:r>
              <a:rPr lang="es-ES" sz="8000" dirty="0" smtClean="0"/>
              <a:t>.</a:t>
            </a:r>
            <a:r>
              <a:rPr lang="es-ES" sz="8000" dirty="0"/>
              <a:t> </a:t>
            </a:r>
            <a:endParaRPr lang="es-ES" sz="8000" dirty="0" smtClean="0"/>
          </a:p>
          <a:p>
            <a:r>
              <a:rPr lang="es-ES" sz="8000" dirty="0" smtClean="0"/>
              <a:t>Se </a:t>
            </a:r>
            <a:r>
              <a:rPr lang="es-ES" sz="8000" dirty="0"/>
              <a:t>extiende a todos los campos en que pueda darse un conflicto entre la ley </a:t>
            </a:r>
            <a:r>
              <a:rPr lang="es-ES" sz="8000" dirty="0" smtClean="0"/>
              <a:t>natural y </a:t>
            </a:r>
            <a:r>
              <a:rPr lang="es-ES" sz="8000" dirty="0"/>
              <a:t>la </a:t>
            </a:r>
            <a:r>
              <a:rPr lang="es-ES" sz="8000" dirty="0" smtClean="0"/>
              <a:t>ley civil, </a:t>
            </a:r>
            <a:r>
              <a:rPr lang="es-ES" sz="8000" dirty="0"/>
              <a:t>particularmente en el terreno de la ciencia </a:t>
            </a:r>
            <a:r>
              <a:rPr lang="es-ES" sz="8000" dirty="0" smtClean="0"/>
              <a:t>médica.</a:t>
            </a:r>
          </a:p>
          <a:p>
            <a:r>
              <a:rPr lang="es-ES" sz="8000" dirty="0" smtClean="0"/>
              <a:t>Supone </a:t>
            </a:r>
            <a:r>
              <a:rPr lang="es-ES" sz="8000" dirty="0"/>
              <a:t>un conflicto entre la conciencia individual y la ley </a:t>
            </a:r>
            <a:r>
              <a:rPr lang="es-ES" sz="8000" dirty="0" smtClean="0"/>
              <a:t>positiva, por un lado por </a:t>
            </a:r>
            <a:r>
              <a:rPr lang="es-ES" sz="8000" dirty="0"/>
              <a:t>el deber moral de buscar el bien mejor en cada uno de nuestros actos, y por otro, la obligación de obedecer las leyes emanadas de legítima autoridad. </a:t>
            </a:r>
            <a:endParaRPr lang="es-ES" sz="8000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AR" dirty="0"/>
          </a:p>
          <a:p>
            <a:endParaRPr lang="es-ES" dirty="0" smtClean="0"/>
          </a:p>
          <a:p>
            <a:endParaRPr lang="es-ES" dirty="0" smtClean="0"/>
          </a:p>
          <a:p>
            <a:endParaRPr lang="es-AR" dirty="0"/>
          </a:p>
          <a:p>
            <a:endParaRPr lang="es-ES" dirty="0" smtClean="0"/>
          </a:p>
          <a:p>
            <a:endParaRPr lang="es-AR" dirty="0"/>
          </a:p>
          <a:p>
            <a:pPr marL="0" indent="0">
              <a:buNone/>
            </a:pPr>
            <a:endParaRPr lang="es-AR" dirty="0" smtClean="0"/>
          </a:p>
          <a:p>
            <a:pPr marL="0" indent="0">
              <a:buNone/>
            </a:pPr>
            <a:endParaRPr lang="es-AR" dirty="0" smtClean="0"/>
          </a:p>
          <a:p>
            <a:pPr marL="0" indent="0">
              <a:buNone/>
            </a:pPr>
            <a:r>
              <a:rPr lang="es-AR" dirty="0" smtClean="0"/>
              <a:t> </a:t>
            </a:r>
          </a:p>
          <a:p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Mg. JULIA ELBABA - DECANA CIENCIAS MÉDICAS UFASTA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3259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OCD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_tradnl" dirty="0"/>
              <a:t>La </a:t>
            </a:r>
            <a:r>
              <a:rPr lang="es-ES_tradnl" dirty="0" smtClean="0"/>
              <a:t>conciencia</a:t>
            </a:r>
            <a:r>
              <a:rPr lang="es-ES_tradnl" dirty="0"/>
              <a:t> </a:t>
            </a:r>
            <a:r>
              <a:rPr lang="es-ES_tradnl" dirty="0" smtClean="0"/>
              <a:t> </a:t>
            </a:r>
            <a:r>
              <a:rPr lang="es-ES_tradnl" dirty="0"/>
              <a:t>es norma subjetiva del obrar </a:t>
            </a:r>
            <a:r>
              <a:rPr lang="es-ES_tradnl" dirty="0" smtClean="0"/>
              <a:t>moral</a:t>
            </a:r>
            <a:r>
              <a:rPr lang="es-ES_tradnl" dirty="0"/>
              <a:t>,</a:t>
            </a:r>
            <a:r>
              <a:rPr lang="es-ES_tradnl" dirty="0" smtClean="0"/>
              <a:t> </a:t>
            </a:r>
            <a:r>
              <a:rPr lang="es-ES_tradnl" dirty="0"/>
              <a:t>porque es </a:t>
            </a:r>
            <a:r>
              <a:rPr lang="es-ES_tradnl" dirty="0" smtClean="0"/>
              <a:t>persona. Debe atender </a:t>
            </a:r>
            <a:r>
              <a:rPr lang="es-ES_tradnl" dirty="0"/>
              <a:t>al ser mismo de las cosas y </a:t>
            </a:r>
            <a:r>
              <a:rPr lang="es-ES_tradnl" dirty="0" smtClean="0"/>
              <a:t>al </a:t>
            </a:r>
            <a:r>
              <a:rPr lang="es-ES_tradnl" dirty="0"/>
              <a:t>fin último. </a:t>
            </a:r>
            <a:endParaRPr lang="es-ES_tradnl" dirty="0" smtClean="0"/>
          </a:p>
          <a:p>
            <a:r>
              <a:rPr lang="es-ES_tradnl" dirty="0" smtClean="0"/>
              <a:t>La </a:t>
            </a:r>
            <a:r>
              <a:rPr lang="es-ES_tradnl" dirty="0"/>
              <a:t>conciencia es heterónoma, </a:t>
            </a:r>
            <a:r>
              <a:rPr lang="es-ES_tradnl" dirty="0" smtClean="0"/>
              <a:t>debe </a:t>
            </a:r>
            <a:r>
              <a:rPr lang="es-ES_tradnl" dirty="0"/>
              <a:t>sujetarse a una norma suprema, cual es la </a:t>
            </a:r>
            <a:r>
              <a:rPr lang="es-ES_tradnl" dirty="0" smtClean="0"/>
              <a:t>ley natural.</a:t>
            </a:r>
          </a:p>
          <a:p>
            <a:r>
              <a:rPr lang="es-ES" dirty="0"/>
              <a:t>El obrar moral requiere </a:t>
            </a:r>
            <a:r>
              <a:rPr lang="es-ES" dirty="0" smtClean="0"/>
              <a:t>obrar </a:t>
            </a:r>
            <a:r>
              <a:rPr lang="es-ES" dirty="0"/>
              <a:t>con conciencia verdadera, recta y cierta. Nos prohíbe obrar en caso de </a:t>
            </a:r>
            <a:r>
              <a:rPr lang="es-ES" dirty="0" smtClean="0"/>
              <a:t>duda. </a:t>
            </a:r>
            <a:r>
              <a:rPr lang="es-ES" dirty="0"/>
              <a:t>Nos prohíbe también obrar en contra de la conciencia, aún cuando ésta fuese </a:t>
            </a:r>
            <a:r>
              <a:rPr lang="es-ES" dirty="0" smtClean="0"/>
              <a:t>errónea.</a:t>
            </a:r>
          </a:p>
          <a:p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Mg. JULIA ELBABA - DECANA CIENCIAS MÉDICAS UFASTA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2641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Objeción de conciencia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AR" dirty="0" smtClean="0"/>
              <a:t>Ante </a:t>
            </a:r>
            <a:r>
              <a:rPr lang="es-AR" dirty="0"/>
              <a:t>una orden emanada de la autoridad existe , </a:t>
            </a:r>
            <a:r>
              <a:rPr lang="es-AR" dirty="0" smtClean="0"/>
              <a:t> </a:t>
            </a:r>
            <a:r>
              <a:rPr lang="es-AR" dirty="0"/>
              <a:t>la obligación moral de obedecer. Dicha </a:t>
            </a:r>
            <a:r>
              <a:rPr lang="es-AR" dirty="0" smtClean="0"/>
              <a:t>obligación no se  en </a:t>
            </a:r>
            <a:r>
              <a:rPr lang="es-AR" dirty="0"/>
              <a:t>caso de orden manifiestamente injusta, por contraria a la ley moral. </a:t>
            </a:r>
            <a:endParaRPr lang="es-AR" dirty="0" smtClean="0"/>
          </a:p>
          <a:p>
            <a:r>
              <a:rPr lang="es-AR" dirty="0"/>
              <a:t>Si </a:t>
            </a:r>
            <a:r>
              <a:rPr lang="es-AR" dirty="0" smtClean="0"/>
              <a:t>la </a:t>
            </a:r>
            <a:r>
              <a:rPr lang="es-AR" dirty="0"/>
              <a:t>ley da lugar a dudas de conciencia, en primer lugar habrá que procurar salir de la </a:t>
            </a:r>
            <a:r>
              <a:rPr lang="es-AR" dirty="0" smtClean="0"/>
              <a:t>duda, </a:t>
            </a:r>
            <a:r>
              <a:rPr lang="es-AR" dirty="0"/>
              <a:t>mas si no pudiese quien duda alcanzar certeza, deberá obrar conforme a la ley. </a:t>
            </a:r>
            <a:r>
              <a:rPr lang="es-AR" dirty="0" smtClean="0"/>
              <a:t> </a:t>
            </a:r>
          </a:p>
          <a:p>
            <a:r>
              <a:rPr lang="es-AR" dirty="0" smtClean="0"/>
              <a:t>También </a:t>
            </a:r>
            <a:r>
              <a:rPr lang="es-AR" dirty="0"/>
              <a:t>ésta debe ser obedecida cuando lo que manda es conforme a la justicia. </a:t>
            </a:r>
            <a:endParaRPr lang="es-AR" b="1" dirty="0"/>
          </a:p>
          <a:p>
            <a:endParaRPr lang="es-AR" b="1" dirty="0"/>
          </a:p>
          <a:p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Mg. JULIA ELBABA - DECANA CIENCIAS MÉDICAS UFASTA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9375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Objeción de conciencia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ES" dirty="0" smtClean="0"/>
              <a:t>Pablo VI: “La </a:t>
            </a:r>
            <a:r>
              <a:rPr lang="es-ES" dirty="0"/>
              <a:t>conciencia por si misma no es el árbitro del valor moral de las acciones que ella sugiere. La conciencia es intérprete de una norma interior y superior, pero no es ella quien la crea…..no es ella la fuente del bien y del mal”. </a:t>
            </a:r>
            <a:endParaRPr lang="es-E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s-ES" dirty="0" smtClean="0"/>
              <a:t>“Para </a:t>
            </a:r>
            <a:r>
              <a:rPr lang="es-ES" dirty="0"/>
              <a:t>ser norma válida de actuar humano, tiene que ser recta, es decir, verdadera y segura de si misma, y no dudosa ni culpable errónea”. </a:t>
            </a:r>
            <a:endParaRPr lang="es-E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s-ES" dirty="0" smtClean="0"/>
              <a:t>La </a:t>
            </a:r>
            <a:r>
              <a:rPr lang="es-ES" dirty="0"/>
              <a:t>misión de la conciencia “no es crear la ley, sino formar un recto juicio sobre la aplicación de la norma a la acción concreta</a:t>
            </a:r>
            <a:r>
              <a:rPr lang="es-ES" dirty="0" smtClean="0"/>
              <a:t>”.</a:t>
            </a:r>
            <a:endParaRPr lang="es-AR" dirty="0"/>
          </a:p>
          <a:p>
            <a:pPr>
              <a:buFont typeface="Wingdings" panose="05000000000000000000" pitchFamily="2" charset="2"/>
              <a:buChar char="§"/>
            </a:pP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Mg. JULIA ELBABA - DECANA CIENCIAS MÉDICAS UFASTA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9583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OCD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AR" dirty="0"/>
              <a:t>S</a:t>
            </a:r>
            <a:r>
              <a:rPr lang="es-AR" dirty="0" smtClean="0"/>
              <a:t>i la ley es injusta y perjudica el </a:t>
            </a:r>
            <a:r>
              <a:rPr lang="es-AR" dirty="0"/>
              <a:t>bien </a:t>
            </a:r>
            <a:r>
              <a:rPr lang="es-AR" dirty="0" smtClean="0"/>
              <a:t>común, existe el </a:t>
            </a:r>
            <a:r>
              <a:rPr lang="es-AR" dirty="0"/>
              <a:t>derecho de </a:t>
            </a:r>
            <a:r>
              <a:rPr lang="es-AR" dirty="0" smtClean="0"/>
              <a:t>objetarla, y el </a:t>
            </a:r>
            <a:r>
              <a:rPr lang="es-AR" dirty="0"/>
              <a:t>deber de no obedecerla. </a:t>
            </a:r>
            <a:endParaRPr lang="es-AR" dirty="0" smtClean="0"/>
          </a:p>
          <a:p>
            <a:r>
              <a:rPr lang="es-AR" dirty="0" smtClean="0"/>
              <a:t>La </a:t>
            </a:r>
            <a:r>
              <a:rPr lang="es-AR" dirty="0"/>
              <a:t>objeción de conciencia no es el último medio para defender la verdad y el orden moral natural. Si algún profesional de la salud no pudiese negarse, sin peligro cierto de daño gravísimo, a participar en el Plan de Salud, debe procurar reducir su actuación a una cooperación meramente material. </a:t>
            </a:r>
            <a:endParaRPr lang="es-AR" dirty="0" smtClean="0"/>
          </a:p>
          <a:p>
            <a:r>
              <a:rPr lang="es-AR" dirty="0" smtClean="0"/>
              <a:t>Esto </a:t>
            </a:r>
            <a:r>
              <a:rPr lang="es-AR" dirty="0"/>
              <a:t>es más fácil si sólo se cumplen servicios auxiliares; pero es mucho más difícil tratándose de un médico y, a fortiori, del Jefe del Servicio. Entonces, el último recurso moral puede llegar a ser la resistencia.</a:t>
            </a:r>
            <a:endParaRPr lang="es-AR" b="1" dirty="0"/>
          </a:p>
          <a:p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Mg. JULIA ELBABA - DECANA CIENCIAS MÉDICAS UFASTA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9067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Objeción de conciencia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2000" dirty="0" smtClean="0"/>
              <a:t>“ </a:t>
            </a:r>
            <a:r>
              <a:rPr lang="es-ES" sz="2000" dirty="0"/>
              <a:t>A</a:t>
            </a:r>
            <a:r>
              <a:rPr lang="es-ES" sz="2000" dirty="0" smtClean="0"/>
              <a:t>ctuación </a:t>
            </a:r>
            <a:r>
              <a:rPr lang="es-ES" sz="2000" dirty="0"/>
              <a:t>en conciencia</a:t>
            </a:r>
            <a:r>
              <a:rPr lang="es-ES" sz="2000" dirty="0" smtClean="0"/>
              <a:t>”,: “</a:t>
            </a:r>
            <a:r>
              <a:rPr lang="es-ES" sz="2000" dirty="0"/>
              <a:t>con </a:t>
            </a:r>
            <a:r>
              <a:rPr lang="es-ES" sz="2000" dirty="0" smtClean="0"/>
              <a:t>diligencia determina </a:t>
            </a:r>
            <a:r>
              <a:rPr lang="es-ES" sz="2000" dirty="0"/>
              <a:t>que es lo correcto” y en función de ello, intenta </a:t>
            </a:r>
            <a:r>
              <a:rPr lang="es-ES" sz="2000" dirty="0" smtClean="0"/>
              <a:t>hacerlo”.</a:t>
            </a:r>
          </a:p>
          <a:p>
            <a:r>
              <a:rPr lang="es-ES" sz="2000" dirty="0" smtClean="0"/>
              <a:t>“</a:t>
            </a:r>
            <a:r>
              <a:rPr lang="es-ES" sz="2000" dirty="0"/>
              <a:t>C</a:t>
            </a:r>
            <a:r>
              <a:rPr lang="es-ES" sz="2000" dirty="0" smtClean="0"/>
              <a:t>onflicto </a:t>
            </a:r>
            <a:r>
              <a:rPr lang="es-ES" sz="2000" dirty="0"/>
              <a:t>de conciencia</a:t>
            </a:r>
            <a:r>
              <a:rPr lang="es-ES" sz="2000" dirty="0" smtClean="0"/>
              <a:t>”: una </a:t>
            </a:r>
            <a:r>
              <a:rPr lang="es-ES" sz="2000" dirty="0"/>
              <a:t>persona afronta dos exigencias morales en conflicto, “ninguna de las cuales puede ser atendida sin un rechazo parcial de la otra”. </a:t>
            </a:r>
            <a:endParaRPr lang="es-ES" sz="2000" dirty="0" smtClean="0"/>
          </a:p>
          <a:p>
            <a:r>
              <a:rPr lang="es-ES" sz="2000" dirty="0" smtClean="0"/>
              <a:t>“</a:t>
            </a:r>
            <a:r>
              <a:rPr lang="es-ES" sz="2000" dirty="0"/>
              <a:t>M</a:t>
            </a:r>
            <a:r>
              <a:rPr lang="es-ES" sz="2000" dirty="0" smtClean="0"/>
              <a:t>antener </a:t>
            </a:r>
            <a:r>
              <a:rPr lang="es-ES" sz="2000" dirty="0"/>
              <a:t>la autoestima moral</a:t>
            </a:r>
            <a:r>
              <a:rPr lang="es-ES" sz="2000" dirty="0" smtClean="0"/>
              <a:t>”. “Haz </a:t>
            </a:r>
            <a:r>
              <a:rPr lang="es-ES" sz="2000" dirty="0"/>
              <a:t>lo que creas que debes hacer; o sufre las consecuencias”. </a:t>
            </a:r>
            <a:endParaRPr lang="es-ES" sz="2000" dirty="0" smtClean="0"/>
          </a:p>
          <a:p>
            <a:r>
              <a:rPr lang="es-ES" sz="2000" dirty="0"/>
              <a:t>P</a:t>
            </a:r>
            <a:r>
              <a:rPr lang="es-ES" sz="2000" dirty="0" smtClean="0"/>
              <a:t>ara </a:t>
            </a:r>
            <a:r>
              <a:rPr lang="es-ES" sz="2000" dirty="0"/>
              <a:t>la bioética </a:t>
            </a:r>
            <a:r>
              <a:rPr lang="es-ES" sz="2000" dirty="0" smtClean="0"/>
              <a:t> </a:t>
            </a:r>
            <a:r>
              <a:rPr lang="es-ES" sz="2000" dirty="0" err="1" smtClean="0"/>
              <a:t>anglosajóna</a:t>
            </a:r>
            <a:r>
              <a:rPr lang="es-ES" sz="2000" dirty="0" smtClean="0"/>
              <a:t>,  </a:t>
            </a:r>
            <a:r>
              <a:rPr lang="es-ES" sz="2000" dirty="0"/>
              <a:t>la objeción de conciencia para los agentes de salud, en especial médicos y enfermeros, es una realidad incontrovertible, </a:t>
            </a:r>
            <a:r>
              <a:rPr lang="es-ES" sz="2000" dirty="0" smtClean="0"/>
              <a:t>cuando </a:t>
            </a:r>
            <a:r>
              <a:rPr lang="es-ES" sz="2000" dirty="0"/>
              <a:t>un paciente rechaza un procedimiento </a:t>
            </a:r>
            <a:r>
              <a:rPr lang="es-ES" sz="2000" dirty="0" smtClean="0"/>
              <a:t>que el </a:t>
            </a:r>
            <a:r>
              <a:rPr lang="es-ES" sz="2000" dirty="0"/>
              <a:t>médico considera médicamente correcto o pide un procedimiento que el médico encuentra moralmente objetable”. </a:t>
            </a:r>
            <a:endParaRPr lang="es-ES" sz="2000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Mg. JULIA ELBABA - DECANA CIENCIAS MÉDICAS UFASTA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3479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OCD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“Las convicciones de conciencia del médico deben ser respetadas, y debe ser libre para retirarse, suponiendo que las acciones solicitadas no están dentro de las responsabilidades que uno generalmente acepta al acceder a ser médico. El derecho del paciente a la autonomía no debe </a:t>
            </a:r>
            <a:r>
              <a:rPr lang="es-ES" dirty="0" smtClean="0"/>
              <a:t>comprarse </a:t>
            </a:r>
            <a:r>
              <a:rPr lang="es-ES" dirty="0"/>
              <a:t>al precio del derecho paralelo del médico”. 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Mg. JULIA ELBABA - DECANA CIENCIAS MÉDICAS UFASTA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1790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Responsabilidad en profesiones sanitarias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ES" dirty="0" smtClean="0"/>
              <a:t>La </a:t>
            </a:r>
            <a:r>
              <a:rPr lang="es-ES" dirty="0"/>
              <a:t>conciencia individual se forma, se educa, al conocer en forma meditada y responsable la ley moral en consonancia con la ley natural. </a:t>
            </a:r>
            <a:endParaRPr lang="es-ES" dirty="0" smtClean="0"/>
          </a:p>
          <a:p>
            <a:r>
              <a:rPr lang="es-ES" dirty="0" smtClean="0"/>
              <a:t>Desarrollar </a:t>
            </a:r>
            <a:r>
              <a:rPr lang="es-ES" dirty="0"/>
              <a:t>hábitos para </a:t>
            </a:r>
            <a:r>
              <a:rPr lang="es-ES" dirty="0" smtClean="0"/>
              <a:t> profesiones sanitarias </a:t>
            </a:r>
            <a:r>
              <a:rPr lang="es-ES" dirty="0"/>
              <a:t>,</a:t>
            </a:r>
            <a:r>
              <a:rPr lang="es-ES" dirty="0" smtClean="0"/>
              <a:t> </a:t>
            </a:r>
            <a:r>
              <a:rPr lang="es-ES" dirty="0"/>
              <a:t>hábitos técnicos y </a:t>
            </a:r>
            <a:r>
              <a:rPr lang="es-ES" dirty="0" smtClean="0"/>
              <a:t>morales</a:t>
            </a:r>
            <a:r>
              <a:rPr lang="es-ES" dirty="0"/>
              <a:t>, acordes con las virtudes intelectuales y las virtudes </a:t>
            </a:r>
            <a:r>
              <a:rPr lang="es-ES" dirty="0" smtClean="0"/>
              <a:t>morales.</a:t>
            </a:r>
          </a:p>
          <a:p>
            <a:r>
              <a:rPr lang="es-ES" dirty="0" smtClean="0"/>
              <a:t>Cada </a:t>
            </a:r>
            <a:r>
              <a:rPr lang="es-ES" dirty="0"/>
              <a:t>uno </a:t>
            </a:r>
            <a:r>
              <a:rPr lang="es-ES" dirty="0" smtClean="0"/>
              <a:t>procure </a:t>
            </a:r>
            <a:r>
              <a:rPr lang="es-ES" dirty="0"/>
              <a:t>formar su conciencia moral. </a:t>
            </a:r>
            <a:endParaRPr lang="es-ES" dirty="0" smtClean="0"/>
          </a:p>
          <a:p>
            <a:r>
              <a:rPr lang="es-ES" dirty="0" smtClean="0"/>
              <a:t>Poner </a:t>
            </a:r>
            <a:r>
              <a:rPr lang="es-ES" dirty="0"/>
              <a:t>en evidencia los peligros de errores morales que surgen del subjetivismo o la interpretación sentimental de la decisión ética frente al enfermo y el sufrimiento, tratar de no inclinarse por facilismo hacia </a:t>
            </a:r>
            <a:r>
              <a:rPr lang="es-ES" dirty="0" err="1"/>
              <a:t>desvirtuaciones</a:t>
            </a:r>
            <a:r>
              <a:rPr lang="es-ES" dirty="0"/>
              <a:t> </a:t>
            </a:r>
            <a:r>
              <a:rPr lang="es-ES" dirty="0" smtClean="0"/>
              <a:t>relativistas. </a:t>
            </a:r>
          </a:p>
          <a:p>
            <a:pPr marL="0" indent="0">
              <a:buNone/>
            </a:pPr>
            <a:endParaRPr lang="es-ES" dirty="0" smtClean="0"/>
          </a:p>
          <a:p>
            <a:r>
              <a:rPr lang="es-ES" dirty="0"/>
              <a:t> Para actuar </a:t>
            </a:r>
            <a:r>
              <a:rPr lang="es-ES" dirty="0" smtClean="0"/>
              <a:t>en ciencias de la salud es </a:t>
            </a:r>
            <a:r>
              <a:rPr lang="es-ES" dirty="0"/>
              <a:t>necesario conocer, querer y tomar la decisión de hacer un acto concreto. En moral, </a:t>
            </a:r>
            <a:r>
              <a:rPr lang="es-ES" dirty="0" smtClean="0"/>
              <a:t>se </a:t>
            </a:r>
            <a:r>
              <a:rPr lang="es-ES" dirty="0"/>
              <a:t>debe conocer, saber lo que se hace y se debe hacer, ponderar lo malo y lo bueno; desear, tener la voluntad de hacer con conocimiento y libertad prudente y responsable, y por último ejecutar. </a:t>
            </a:r>
            <a:r>
              <a:rPr lang="es-ES" dirty="0" smtClean="0"/>
              <a:t> </a:t>
            </a:r>
            <a:endParaRPr lang="es-AR" dirty="0"/>
          </a:p>
          <a:p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Mg. JULIA ELBABA - DECANA CIENCIAS MÉDICAS UFASTA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5569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>OBJECIÓN </a:t>
            </a:r>
            <a:r>
              <a:rPr lang="es-ES" b="1" dirty="0"/>
              <a:t>DE CONCIENCIA EN EL EJERCICIO DE LA MEDICINA</a:t>
            </a:r>
            <a:r>
              <a:rPr lang="es-AR" dirty="0"/>
              <a:t/>
            </a:r>
            <a:br>
              <a:rPr lang="es-AR" dirty="0"/>
            </a:b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dirty="0" smtClean="0"/>
              <a:t>Actualmente con </a:t>
            </a:r>
            <a:r>
              <a:rPr lang="es-ES" dirty="0"/>
              <a:t>la proliferación de leyes y </a:t>
            </a:r>
            <a:r>
              <a:rPr lang="es-ES" dirty="0" smtClean="0"/>
              <a:t>sobre </a:t>
            </a:r>
            <a:r>
              <a:rPr lang="es-ES" dirty="0"/>
              <a:t>actos médicos, hasta hace poco tiempo no legislados como obligaciones o despenalizaciones, </a:t>
            </a:r>
            <a:r>
              <a:rPr lang="es-ES" dirty="0" smtClean="0"/>
              <a:t>considerados </a:t>
            </a:r>
            <a:r>
              <a:rPr lang="es-ES" dirty="0"/>
              <a:t>por el Código Penal o el Código </a:t>
            </a:r>
            <a:r>
              <a:rPr lang="es-ES" dirty="0" smtClean="0"/>
              <a:t>Civil. </a:t>
            </a:r>
          </a:p>
          <a:p>
            <a:r>
              <a:rPr lang="es-ES" dirty="0" smtClean="0"/>
              <a:t>Las </a:t>
            </a:r>
            <a:r>
              <a:rPr lang="es-ES" dirty="0"/>
              <a:t>obligaciones surgidas de nuevas leyes, </a:t>
            </a:r>
            <a:r>
              <a:rPr lang="es-ES" dirty="0" smtClean="0"/>
              <a:t>conllevan, </a:t>
            </a:r>
            <a:r>
              <a:rPr lang="es-ES" dirty="0"/>
              <a:t>conceptos contrapuestos con la ética y deontología médica, </a:t>
            </a:r>
            <a:r>
              <a:rPr lang="es-ES" dirty="0" smtClean="0"/>
              <a:t>e </a:t>
            </a:r>
            <a:r>
              <a:rPr lang="es-ES" dirty="0"/>
              <a:t>incrementan la frecuencia de conflictos entre médico y paciente cuando existen desacuerdos irreductibles que comprometen la autonomía y la identidad de ambos en la toma de decisiones</a:t>
            </a:r>
            <a:r>
              <a:rPr lang="es-ES" dirty="0" smtClean="0"/>
              <a:t>.</a:t>
            </a:r>
          </a:p>
          <a:p>
            <a:pPr marL="0" indent="0">
              <a:buNone/>
            </a:pPr>
            <a:endParaRPr lang="es-AR" dirty="0"/>
          </a:p>
          <a:p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Mg. JULIA ELBABA - DECANA CIENCIAS MÉDICAS UFASTA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4091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OBJECION DE CONCIENCIA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2800" dirty="0"/>
              <a:t>Objeción de conciencia es la decisión de no cumplir una obligación legal, porque su obediencia produciría un conflicto grave en la conciencia. </a:t>
            </a:r>
            <a:endParaRPr lang="es-ES" sz="2800" dirty="0" smtClean="0"/>
          </a:p>
          <a:p>
            <a:r>
              <a:rPr lang="es-ES" sz="2800" dirty="0" smtClean="0"/>
              <a:t>El </a:t>
            </a:r>
            <a:r>
              <a:rPr lang="es-ES" sz="2800" dirty="0"/>
              <a:t>objetor procura </a:t>
            </a:r>
            <a:r>
              <a:rPr lang="es-ES" sz="2800" dirty="0" smtClean="0"/>
              <a:t>que </a:t>
            </a:r>
            <a:r>
              <a:rPr lang="es-ES" sz="2800" dirty="0"/>
              <a:t>sea respetada su libertad de conciencia. </a:t>
            </a:r>
            <a:endParaRPr lang="es-ES" sz="2800" dirty="0" smtClean="0"/>
          </a:p>
          <a:p>
            <a:r>
              <a:rPr lang="es-ES" sz="2800" dirty="0" smtClean="0"/>
              <a:t>Es </a:t>
            </a:r>
            <a:r>
              <a:rPr lang="es-ES" sz="2800" dirty="0"/>
              <a:t>una forma de resistencia a una norma legal. </a:t>
            </a:r>
            <a:endParaRPr lang="es-ES" sz="2800" dirty="0" smtClean="0"/>
          </a:p>
          <a:p>
            <a:r>
              <a:rPr lang="es-ES" sz="2800" dirty="0" smtClean="0"/>
              <a:t>Es </a:t>
            </a:r>
            <a:r>
              <a:rPr lang="es-ES" sz="2800" dirty="0"/>
              <a:t>la expresión de un conflicto entre un deber que marca la ley civil y un deber que marca la conciencia moral.</a:t>
            </a:r>
            <a:endParaRPr lang="es-AR" sz="28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Mg. JULIA ELBABA - DECANA CIENCIAS MÉDICAS UFASTA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482820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/>
              <a:t/>
            </a:r>
            <a:br>
              <a:rPr lang="es-ES" b="1" dirty="0"/>
            </a:br>
            <a:r>
              <a:rPr lang="es-ES" b="1" dirty="0"/>
              <a:t>OBJECIÓN DE CONCIENCIA EN EL EJERCICIO DE LA MEDICINA</a:t>
            </a:r>
            <a:r>
              <a:rPr lang="es-AR" dirty="0"/>
              <a:t/>
            </a:r>
            <a:br>
              <a:rPr lang="es-AR" dirty="0"/>
            </a:b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dirty="0" smtClean="0"/>
              <a:t>La </a:t>
            </a:r>
            <a:r>
              <a:rPr lang="es-ES" dirty="0"/>
              <a:t>obligación </a:t>
            </a:r>
            <a:r>
              <a:rPr lang="es-ES" dirty="0" smtClean="0"/>
              <a:t>legal,</a:t>
            </a:r>
          </a:p>
          <a:p>
            <a:r>
              <a:rPr lang="es-ES" dirty="0"/>
              <a:t>E</a:t>
            </a:r>
            <a:r>
              <a:rPr lang="es-ES" dirty="0" smtClean="0"/>
              <a:t>l </a:t>
            </a:r>
            <a:r>
              <a:rPr lang="es-ES" dirty="0"/>
              <a:t>pluralismo cultural y el relativismo ético; </a:t>
            </a:r>
            <a:endParaRPr lang="es-ES" dirty="0" smtClean="0"/>
          </a:p>
          <a:p>
            <a:r>
              <a:rPr lang="es-ES" dirty="0"/>
              <a:t>L</a:t>
            </a:r>
            <a:r>
              <a:rPr lang="es-ES" dirty="0" smtClean="0"/>
              <a:t>a </a:t>
            </a:r>
            <a:r>
              <a:rPr lang="es-ES" dirty="0"/>
              <a:t>afirmación de la autonomía del paciente en la toma de decisiones como un absoluto; </a:t>
            </a:r>
            <a:endParaRPr lang="es-ES" dirty="0" smtClean="0"/>
          </a:p>
          <a:p>
            <a:r>
              <a:rPr lang="es-ES" dirty="0"/>
              <a:t>M</a:t>
            </a:r>
            <a:r>
              <a:rPr lang="es-ES" dirty="0" smtClean="0"/>
              <a:t>edicina </a:t>
            </a:r>
            <a:r>
              <a:rPr lang="es-ES" dirty="0"/>
              <a:t>a la </a:t>
            </a:r>
            <a:r>
              <a:rPr lang="es-ES" dirty="0" smtClean="0"/>
              <a:t>carta,</a:t>
            </a:r>
          </a:p>
          <a:p>
            <a:r>
              <a:rPr lang="es-ES" dirty="0" smtClean="0"/>
              <a:t>Conflicto entre </a:t>
            </a:r>
            <a:r>
              <a:rPr lang="es-ES" dirty="0"/>
              <a:t>la conciencia del médico, </a:t>
            </a:r>
            <a:r>
              <a:rPr lang="es-ES" dirty="0" smtClean="0"/>
              <a:t>en </a:t>
            </a:r>
            <a:r>
              <a:rPr lang="es-ES" dirty="0"/>
              <a:t>el aspecto científico-técnico de su profesión, como en el moral</a:t>
            </a:r>
            <a:r>
              <a:rPr lang="es-ES" dirty="0" smtClean="0"/>
              <a:t>;</a:t>
            </a:r>
          </a:p>
          <a:p>
            <a:r>
              <a:rPr lang="es-ES" dirty="0"/>
              <a:t>F</a:t>
            </a:r>
            <a:r>
              <a:rPr lang="es-ES" dirty="0" smtClean="0"/>
              <a:t>ractura </a:t>
            </a:r>
            <a:r>
              <a:rPr lang="es-ES" dirty="0"/>
              <a:t>de </a:t>
            </a:r>
            <a:r>
              <a:rPr lang="es-ES" dirty="0" smtClean="0"/>
              <a:t>la </a:t>
            </a:r>
            <a:r>
              <a:rPr lang="es-ES" dirty="0"/>
              <a:t>relación médico-paciente por </a:t>
            </a:r>
            <a:r>
              <a:rPr lang="es-ES" dirty="0" smtClean="0"/>
              <a:t>los </a:t>
            </a:r>
            <a:r>
              <a:rPr lang="es-ES" dirty="0"/>
              <a:t>nuevos derechos, y la interpretación de un eventual contrato de prestación que obliga al médico, vulnerando su propia autonomía e identidad como persona, y como profesional perteneciente a una disciplina con un </a:t>
            </a:r>
            <a:r>
              <a:rPr lang="es-ES" dirty="0" err="1"/>
              <a:t>Ethos</a:t>
            </a:r>
            <a:r>
              <a:rPr lang="es-ES" dirty="0"/>
              <a:t> propio tradicional .</a:t>
            </a:r>
            <a:endParaRPr lang="es-AR" dirty="0"/>
          </a:p>
          <a:p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Mg. JULIA ELBABA - DECANA CIENCIAS MÉDICAS UFASTA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3037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TEMAS DE OBJECION DE CONCIENCIA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dirty="0" smtClean="0"/>
              <a:t>Clonación </a:t>
            </a:r>
            <a:r>
              <a:rPr lang="es-ES" dirty="0"/>
              <a:t>humana </a:t>
            </a:r>
            <a:endParaRPr lang="es-ES" dirty="0" smtClean="0"/>
          </a:p>
          <a:p>
            <a:r>
              <a:rPr lang="es-ES" dirty="0" smtClean="0"/>
              <a:t>Inseminación </a:t>
            </a:r>
            <a:r>
              <a:rPr lang="es-ES" dirty="0"/>
              <a:t>in vitro </a:t>
            </a:r>
            <a:endParaRPr lang="es-AR" dirty="0"/>
          </a:p>
          <a:p>
            <a:r>
              <a:rPr lang="es-ES" dirty="0" smtClean="0"/>
              <a:t>Obtención </a:t>
            </a:r>
            <a:r>
              <a:rPr lang="es-ES" dirty="0"/>
              <a:t>de células estaminales a partir de embriones descartados en los procesos de inseminación artificial o </a:t>
            </a:r>
            <a:r>
              <a:rPr lang="es-ES" dirty="0" err="1" smtClean="0"/>
              <a:t>criopreservados</a:t>
            </a:r>
            <a:endParaRPr lang="es-ES" dirty="0" smtClean="0"/>
          </a:p>
          <a:p>
            <a:r>
              <a:rPr lang="es-ES" dirty="0" smtClean="0"/>
              <a:t>Consejo </a:t>
            </a:r>
            <a:r>
              <a:rPr lang="es-ES" dirty="0"/>
              <a:t>y orientación sexual en los consultorios, tendientes a regular la natalidad con medios anticonceptivos o abortivos. Programa Nacional de Salud Sexual, Ley 25673/02. </a:t>
            </a:r>
            <a:endParaRPr lang="es-ES" dirty="0" smtClean="0"/>
          </a:p>
          <a:p>
            <a:r>
              <a:rPr lang="es-ES" dirty="0" smtClean="0"/>
              <a:t>Investigación </a:t>
            </a:r>
            <a:r>
              <a:rPr lang="es-ES" dirty="0"/>
              <a:t>con seres humanos que no cumplan con las pautas éticas de la Declaración de Helsinki</a:t>
            </a:r>
            <a:r>
              <a:rPr lang="es-ES" dirty="0" smtClean="0"/>
              <a:t>.</a:t>
            </a:r>
            <a:endParaRPr lang="es-AR" dirty="0"/>
          </a:p>
          <a:p>
            <a:r>
              <a:rPr lang="es-ES" dirty="0" smtClean="0"/>
              <a:t>Legislación </a:t>
            </a:r>
            <a:r>
              <a:rPr lang="es-ES" dirty="0"/>
              <a:t>para la despenalización de la eutanasia. </a:t>
            </a:r>
            <a:r>
              <a:rPr lang="es-ES" dirty="0" smtClean="0"/>
              <a:t>Río </a:t>
            </a:r>
            <a:r>
              <a:rPr lang="es-ES" dirty="0"/>
              <a:t>Negro </a:t>
            </a:r>
            <a:endParaRPr lang="es-AR" dirty="0"/>
          </a:p>
          <a:p>
            <a:pPr marL="0" indent="0">
              <a:buNone/>
            </a:pPr>
            <a:endParaRPr lang="es-AR" dirty="0"/>
          </a:p>
          <a:p>
            <a:endParaRPr lang="es-AR" dirty="0"/>
          </a:p>
          <a:p>
            <a:endParaRPr lang="es-AR" dirty="0"/>
          </a:p>
          <a:p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Mg. JULIA ELBABA - DECANA CIENCIAS MÉDICAS UFASTA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8136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/>
              <a:t>TEMAS DE OBJECION DE CONCIENCIA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Asistencia </a:t>
            </a:r>
            <a:r>
              <a:rPr lang="es-ES" dirty="0"/>
              <a:t>al suicidio </a:t>
            </a:r>
            <a:endParaRPr lang="es-ES" dirty="0" smtClean="0"/>
          </a:p>
          <a:p>
            <a:r>
              <a:rPr lang="es-ES" dirty="0" smtClean="0"/>
              <a:t>Ley </a:t>
            </a:r>
            <a:r>
              <a:rPr lang="es-ES" dirty="0"/>
              <a:t>del Donante Presunto de órganos para </a:t>
            </a:r>
            <a:r>
              <a:rPr lang="es-ES" dirty="0" smtClean="0"/>
              <a:t>trasplante</a:t>
            </a:r>
          </a:p>
          <a:p>
            <a:r>
              <a:rPr lang="es-ES" dirty="0" smtClean="0"/>
              <a:t>Leyes </a:t>
            </a:r>
            <a:r>
              <a:rPr lang="es-ES" dirty="0"/>
              <a:t>de despenalización del aborto </a:t>
            </a:r>
            <a:endParaRPr lang="es-ES" dirty="0" smtClean="0"/>
          </a:p>
          <a:p>
            <a:r>
              <a:rPr lang="es-ES" dirty="0" smtClean="0"/>
              <a:t>Ley </a:t>
            </a:r>
            <a:r>
              <a:rPr lang="es-ES" dirty="0"/>
              <a:t>1044/03 </a:t>
            </a:r>
            <a:r>
              <a:rPr lang="es-ES" dirty="0" smtClean="0"/>
              <a:t>CABA </a:t>
            </a:r>
            <a:r>
              <a:rPr lang="es-ES" dirty="0"/>
              <a:t>sobre regulación de embarazos con anencefalia y otras malformaciones genéticas</a:t>
            </a:r>
            <a:r>
              <a:rPr lang="es-ES" dirty="0" smtClean="0"/>
              <a:t>.</a:t>
            </a:r>
          </a:p>
          <a:p>
            <a:r>
              <a:rPr lang="es-ES" dirty="0" smtClean="0"/>
              <a:t>Ley </a:t>
            </a:r>
            <a:r>
              <a:rPr lang="es-ES" dirty="0"/>
              <a:t>26130/ 06 de contracepción quirúrgica. Legislación sobre ligadura de trompas de Falopio y </a:t>
            </a:r>
            <a:r>
              <a:rPr lang="es-ES" dirty="0" smtClean="0"/>
              <a:t>Vasectomía</a:t>
            </a:r>
            <a:r>
              <a:rPr lang="es-ES" dirty="0"/>
              <a:t>.</a:t>
            </a:r>
            <a:endParaRPr lang="es-AR" dirty="0"/>
          </a:p>
          <a:p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Mg. JULIA ELBABA - DECANA CIENCIAS MÉDICAS UFASTA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6002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/>
              <a:t>TEMAS DE OBJECION DE CONCIENCIA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" dirty="0" smtClean="0"/>
              <a:t>Avalancha </a:t>
            </a:r>
            <a:r>
              <a:rPr lang="es-ES" dirty="0"/>
              <a:t>legislativa alentada por la difusión y desarrollo de una cultura </a:t>
            </a:r>
            <a:r>
              <a:rPr lang="es-ES" dirty="0" smtClean="0"/>
              <a:t>de la muerte, que </a:t>
            </a:r>
            <a:r>
              <a:rPr lang="es-ES" dirty="0"/>
              <a:t>atenta contra el derecho a la </a:t>
            </a:r>
            <a:r>
              <a:rPr lang="es-ES" dirty="0" smtClean="0"/>
              <a:t>vida. </a:t>
            </a:r>
          </a:p>
          <a:p>
            <a:r>
              <a:rPr lang="es-ES" dirty="0" smtClean="0"/>
              <a:t>Políticas </a:t>
            </a:r>
            <a:r>
              <a:rPr lang="es-ES" dirty="0"/>
              <a:t>del gobierno nacional en materia de salud, </a:t>
            </a:r>
            <a:r>
              <a:rPr lang="es-ES" dirty="0" smtClean="0"/>
              <a:t>organismos </a:t>
            </a:r>
            <a:r>
              <a:rPr lang="es-ES" dirty="0"/>
              <a:t>internacionales y diversas ONG. </a:t>
            </a:r>
            <a:endParaRPr lang="es-ES" dirty="0" smtClean="0"/>
          </a:p>
          <a:p>
            <a:r>
              <a:rPr lang="es-ES" dirty="0" smtClean="0"/>
              <a:t>Afirmación </a:t>
            </a:r>
            <a:r>
              <a:rPr lang="es-ES" dirty="0"/>
              <a:t>de </a:t>
            </a:r>
            <a:r>
              <a:rPr lang="es-ES" dirty="0" smtClean="0"/>
              <a:t>“nuevos Derechos”: a ser clonados, </a:t>
            </a:r>
            <a:r>
              <a:rPr lang="es-ES" dirty="0"/>
              <a:t>al </a:t>
            </a:r>
            <a:r>
              <a:rPr lang="es-ES" dirty="0" smtClean="0"/>
              <a:t>aborto, a </a:t>
            </a:r>
            <a:r>
              <a:rPr lang="es-ES" dirty="0"/>
              <a:t>decidir la propia </a:t>
            </a:r>
            <a:r>
              <a:rPr lang="es-ES" dirty="0" smtClean="0"/>
              <a:t>muerte,  a </a:t>
            </a:r>
            <a:r>
              <a:rPr lang="es-ES" dirty="0"/>
              <a:t>la </a:t>
            </a:r>
            <a:r>
              <a:rPr lang="es-ES" dirty="0" smtClean="0"/>
              <a:t>esterilización </a:t>
            </a:r>
            <a:r>
              <a:rPr lang="es-ES" dirty="0" err="1" smtClean="0"/>
              <a:t>quirurgica</a:t>
            </a:r>
            <a:r>
              <a:rPr lang="es-ES" dirty="0" smtClean="0"/>
              <a:t> </a:t>
            </a:r>
            <a:r>
              <a:rPr lang="es-ES" dirty="0"/>
              <a:t>perpetua. </a:t>
            </a:r>
            <a:endParaRPr lang="es-AR" dirty="0"/>
          </a:p>
          <a:p>
            <a:endParaRPr lang="es-ES" dirty="0" smtClean="0"/>
          </a:p>
          <a:p>
            <a:endParaRPr lang="es-AR" dirty="0"/>
          </a:p>
          <a:p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Mg. JULIA ELBABA - DECANA CIENCIAS MÉDICAS UFASTA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0498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C</a:t>
            </a:r>
            <a:r>
              <a:rPr lang="es-AR" dirty="0" smtClean="0"/>
              <a:t>onclusiones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 smtClean="0"/>
              <a:t>Capacidad </a:t>
            </a:r>
            <a:r>
              <a:rPr lang="es-ES" dirty="0"/>
              <a:t>moral y legal de plantear objeción de conciencia ante prácticas que pretendan obligar a prescindir de nuestros objetivos médicos, científicos y éticos inherentes a nuestra profesión, vinculados a </a:t>
            </a:r>
            <a:r>
              <a:rPr lang="es-ES" dirty="0" smtClean="0"/>
              <a:t>la </a:t>
            </a:r>
            <a:r>
              <a:rPr lang="es-ES" dirty="0"/>
              <a:t>defensa de la vida humana y </a:t>
            </a:r>
            <a:r>
              <a:rPr lang="es-ES" dirty="0" smtClean="0"/>
              <a:t>a la finalidad </a:t>
            </a:r>
            <a:r>
              <a:rPr lang="es-ES" dirty="0"/>
              <a:t>terapéutica de nuestra acción</a:t>
            </a:r>
            <a:r>
              <a:rPr lang="es-ES" dirty="0" smtClean="0"/>
              <a:t>.</a:t>
            </a:r>
          </a:p>
          <a:p>
            <a:r>
              <a:rPr lang="es-ES" dirty="0" smtClean="0"/>
              <a:t>Afirmación </a:t>
            </a:r>
            <a:r>
              <a:rPr lang="es-ES" dirty="0"/>
              <a:t>de la libertad de conciencia por el reconocimiento de razones éticas, convicciones religiosas, motivaciones filosóficas y culturales de valores constitutivos de nuestra conciencia, y de los conocimientos científico-técnicos, objetivos, motivaciones y razones de la práctica de la medicina.</a:t>
            </a:r>
            <a:endParaRPr lang="es-AR" dirty="0"/>
          </a:p>
          <a:p>
            <a:endParaRPr lang="es-AR" dirty="0"/>
          </a:p>
          <a:p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Mg. JULIA ELBABA - DECANA CIENCIAS MÉDICAS UFASTA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4175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Conclusiones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La </a:t>
            </a:r>
            <a:r>
              <a:rPr lang="es-ES" dirty="0"/>
              <a:t>objeción de conciencia no debe acarrear una sanción punitiva, ni discriminación laboral, postergación curricular académica o sanción disciplinaria</a:t>
            </a:r>
            <a:r>
              <a:rPr lang="es-ES" dirty="0" smtClean="0"/>
              <a:t>.</a:t>
            </a:r>
          </a:p>
          <a:p>
            <a:r>
              <a:rPr lang="es-ES" dirty="0" smtClean="0"/>
              <a:t>Reconocimiento </a:t>
            </a:r>
            <a:r>
              <a:rPr lang="es-ES" dirty="0"/>
              <a:t>legal de su existencia por razones constitucionales, figure o no en forma explícita en cada ley promulgada</a:t>
            </a:r>
            <a:r>
              <a:rPr lang="es-ES" dirty="0" smtClean="0"/>
              <a:t>.</a:t>
            </a:r>
          </a:p>
          <a:p>
            <a:r>
              <a:rPr lang="es-ES" dirty="0" smtClean="0"/>
              <a:t>Reconocimiento </a:t>
            </a:r>
            <a:r>
              <a:rPr lang="es-ES" dirty="0"/>
              <a:t> </a:t>
            </a:r>
            <a:r>
              <a:rPr lang="es-ES" dirty="0" smtClean="0"/>
              <a:t>de </a:t>
            </a:r>
            <a:r>
              <a:rPr lang="es-ES" dirty="0"/>
              <a:t>su vigencia para todo el personal de la salud: médicos, enfermeras/os, parteras, </a:t>
            </a:r>
            <a:r>
              <a:rPr lang="es-ES" dirty="0" smtClean="0"/>
              <a:t>bioquímicos</a:t>
            </a:r>
            <a:r>
              <a:rPr lang="es-ES" dirty="0"/>
              <a:t>, farmacéuticos, </a:t>
            </a:r>
            <a:r>
              <a:rPr lang="es-ES" dirty="0" err="1" smtClean="0"/>
              <a:t>kinesiologos</a:t>
            </a:r>
            <a:r>
              <a:rPr lang="es-ES" dirty="0" smtClean="0"/>
              <a:t>, nutricionistas, </a:t>
            </a:r>
            <a:r>
              <a:rPr lang="es-ES" dirty="0" err="1" smtClean="0"/>
              <a:t>fonoaudiologos,etc</a:t>
            </a:r>
            <a:r>
              <a:rPr lang="es-ES" dirty="0"/>
              <a:t>. </a:t>
            </a:r>
            <a:endParaRPr lang="es-AR" dirty="0"/>
          </a:p>
          <a:p>
            <a:endParaRPr lang="es-AR" dirty="0"/>
          </a:p>
          <a:p>
            <a:endParaRPr lang="es-AR" dirty="0"/>
          </a:p>
          <a:p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Mg. JULIA ELBABA - DECANA CIENCIAS MÉDICAS UFASTA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7646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Conclusiones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AR" sz="3600" dirty="0" smtClean="0"/>
              <a:t>EVANGELIUM VITAE </a:t>
            </a:r>
            <a:r>
              <a:rPr lang="es-AR" dirty="0" smtClean="0"/>
              <a:t>73 : </a:t>
            </a:r>
          </a:p>
          <a:p>
            <a:r>
              <a:rPr lang="es-AR" dirty="0" smtClean="0"/>
              <a:t>Leyes que promueven el aborto y la eutanasia, establecen una  grave y precisa obligación de oponerse a ellas mediante la objeción de conciencia. </a:t>
            </a:r>
          </a:p>
          <a:p>
            <a:r>
              <a:rPr lang="es-AR" dirty="0" smtClean="0"/>
              <a:t>Por tratarse de leyes intrínsecamente injustas, nunca es licito someterse a ellas.  </a:t>
            </a:r>
          </a:p>
          <a:p>
            <a:r>
              <a:rPr lang="es-AR" dirty="0" smtClean="0"/>
              <a:t>Voto parlamentario a leyes mas restrictivas (limitar aspectos inicuos de la ley).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Mg. JULIA ELBABA - DECANA CIENCIAS MÉDICAS UFASTA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1849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CONCLUSIONES 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AR" dirty="0"/>
              <a:t>EVANGELIUM VITAE </a:t>
            </a:r>
            <a:r>
              <a:rPr lang="es-AR" dirty="0" smtClean="0"/>
              <a:t>74</a:t>
            </a:r>
          </a:p>
          <a:p>
            <a:r>
              <a:rPr lang="es-AR" dirty="0" smtClean="0"/>
              <a:t>Cooperación en acciones moralmente malas: no prestar colaboración formal a practicas que se oponen a la ley natural y al respeto a la vida y a los derechos humanos.</a:t>
            </a:r>
          </a:p>
          <a:p>
            <a:r>
              <a:rPr lang="es-AR" dirty="0" smtClean="0"/>
              <a:t>Al objetar de conciencia, no sancionarlo. 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Mg. JULIA ELBABA - DECANA CIENCIAS MÉDICAS UFASTA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2310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Objeción de conciencia sanitaria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dirty="0" smtClean="0"/>
              <a:t>Se fundamenta en </a:t>
            </a:r>
            <a:r>
              <a:rPr lang="es-ES" dirty="0"/>
              <a:t>el Derecho </a:t>
            </a:r>
            <a:r>
              <a:rPr lang="es-ES" dirty="0" smtClean="0"/>
              <a:t>Natural</a:t>
            </a:r>
            <a:r>
              <a:rPr lang="es-ES" dirty="0"/>
              <a:t> </a:t>
            </a:r>
            <a:r>
              <a:rPr lang="es-ES" dirty="0" smtClean="0"/>
              <a:t>que </a:t>
            </a:r>
            <a:r>
              <a:rPr lang="es-ES" dirty="0"/>
              <a:t>son precedentes y que </a:t>
            </a:r>
            <a:r>
              <a:rPr lang="es-ES" dirty="0" smtClean="0"/>
              <a:t>está </a:t>
            </a:r>
            <a:r>
              <a:rPr lang="es-ES" dirty="0"/>
              <a:t>por encima de </a:t>
            </a:r>
            <a:r>
              <a:rPr lang="es-ES" dirty="0" smtClean="0"/>
              <a:t>la </a:t>
            </a:r>
            <a:r>
              <a:rPr lang="es-ES" dirty="0"/>
              <a:t>ley civil. </a:t>
            </a:r>
            <a:r>
              <a:rPr lang="es-ES" dirty="0" smtClean="0"/>
              <a:t>A la que se obedece si </a:t>
            </a:r>
            <a:r>
              <a:rPr lang="es-ES" dirty="0"/>
              <a:t>es acorde con </a:t>
            </a:r>
            <a:r>
              <a:rPr lang="es-ES" dirty="0" smtClean="0"/>
              <a:t>estos </a:t>
            </a:r>
            <a:r>
              <a:rPr lang="es-ES" dirty="0"/>
              <a:t>valores</a:t>
            </a:r>
            <a:r>
              <a:rPr lang="es-ES" dirty="0" smtClean="0"/>
              <a:t>.</a:t>
            </a:r>
            <a:r>
              <a:rPr lang="es-AR" dirty="0"/>
              <a:t> </a:t>
            </a:r>
            <a:endParaRPr lang="es-AR" dirty="0" smtClean="0"/>
          </a:p>
          <a:p>
            <a:endParaRPr lang="es-AR" dirty="0" smtClean="0"/>
          </a:p>
          <a:p>
            <a:r>
              <a:rPr lang="es-ES_tradnl" sz="4700" baseline="30000" dirty="0" smtClean="0"/>
              <a:t>Los fundamentos constitucionales de la ODC </a:t>
            </a:r>
            <a:r>
              <a:rPr lang="es-ES_tradnl" sz="4700" baseline="30000" dirty="0"/>
              <a:t>son: La libertad de conciencia (</a:t>
            </a:r>
            <a:r>
              <a:rPr lang="es-ES_tradnl" sz="4700" baseline="30000" dirty="0" err="1"/>
              <a:t>arts</a:t>
            </a:r>
            <a:r>
              <a:rPr lang="es-ES_tradnl" sz="4700" baseline="30000" dirty="0"/>
              <a:t> 14, 33 y 75 inc. 22 de la </a:t>
            </a:r>
            <a:r>
              <a:rPr lang="es-ES_tradnl" sz="4700" baseline="30000" dirty="0" smtClean="0"/>
              <a:t>CN; </a:t>
            </a:r>
            <a:r>
              <a:rPr lang="es-ES_tradnl" sz="4700" baseline="30000" dirty="0"/>
              <a:t>art. 3º Declaración. Americana y art. 18 Declaración Universal.); la igualdad de la ley (art. 16 </a:t>
            </a:r>
            <a:r>
              <a:rPr lang="es-ES_tradnl" sz="4700" baseline="30000" dirty="0" smtClean="0"/>
              <a:t>CN)</a:t>
            </a:r>
            <a:endParaRPr lang="es-AR" sz="4700" dirty="0" smtClean="0"/>
          </a:p>
          <a:p>
            <a:r>
              <a:rPr lang="es-AR" dirty="0" smtClean="0"/>
              <a:t>OCS: Es el </a:t>
            </a:r>
            <a:r>
              <a:rPr lang="es-AR" dirty="0"/>
              <a:t>rechazo </a:t>
            </a:r>
            <a:r>
              <a:rPr lang="es-AR" dirty="0" smtClean="0"/>
              <a:t>de parte de un operador sanitario, a  obedecer una ley que lo obliga a ponerse a disposición  de la autoridad medica competente, para la ejecución de una intervención en contraste  </a:t>
            </a:r>
            <a:r>
              <a:rPr lang="es-ES" dirty="0" smtClean="0"/>
              <a:t>con la propia conciencia.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Mg. JULIA ELBABA - DECANA CIENCIAS MÉDICAS UFASTA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2152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Objeción de conciencia en Argentina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dirty="0"/>
              <a:t>En </a:t>
            </a:r>
            <a:r>
              <a:rPr lang="es-ES" dirty="0" smtClean="0"/>
              <a:t>el 2000</a:t>
            </a:r>
            <a:r>
              <a:rPr lang="es-ES" dirty="0"/>
              <a:t>, </a:t>
            </a:r>
            <a:r>
              <a:rPr lang="es-ES" dirty="0" smtClean="0"/>
              <a:t>ANM :  </a:t>
            </a:r>
            <a:r>
              <a:rPr lang="es-ES" dirty="0"/>
              <a:t>Declaración </a:t>
            </a:r>
            <a:r>
              <a:rPr lang="es-ES" dirty="0" smtClean="0"/>
              <a:t>de la </a:t>
            </a:r>
            <a:r>
              <a:rPr lang="es-ES" dirty="0"/>
              <a:t>Objeción de </a:t>
            </a:r>
            <a:r>
              <a:rPr lang="es-ES" dirty="0" smtClean="0"/>
              <a:t>Conciencia: </a:t>
            </a:r>
            <a:r>
              <a:rPr lang="es-ES" dirty="0"/>
              <a:t>“la dispensa de la obligación de asistencia que tiene el médico cuando un paciente le solicitara un procedimiento que él juzgue inaceptable por razones éticas o científicas. Este es un derecho </a:t>
            </a:r>
            <a:r>
              <a:rPr lang="es-ES" dirty="0" smtClean="0"/>
              <a:t>del médico”.</a:t>
            </a:r>
          </a:p>
          <a:p>
            <a:r>
              <a:rPr lang="es-ES" dirty="0" smtClean="0"/>
              <a:t>La A N M </a:t>
            </a:r>
            <a:r>
              <a:rPr lang="es-ES" dirty="0"/>
              <a:t>defendió el derecho de los médicos </a:t>
            </a:r>
            <a:r>
              <a:rPr lang="es-ES" dirty="0" smtClean="0"/>
              <a:t>a </a:t>
            </a:r>
            <a:r>
              <a:rPr lang="es-ES" dirty="0"/>
              <a:t>actuar con “total libertad de conciencia, acorde con la ética y conocimientos científicos</a:t>
            </a:r>
            <a:r>
              <a:rPr lang="es-ES" dirty="0" smtClean="0"/>
              <a:t>”.</a:t>
            </a:r>
          </a:p>
          <a:p>
            <a:r>
              <a:rPr lang="es-ES" dirty="0"/>
              <a:t>H</a:t>
            </a:r>
            <a:r>
              <a:rPr lang="es-ES" dirty="0" smtClean="0"/>
              <a:t>ubo </a:t>
            </a:r>
            <a:r>
              <a:rPr lang="es-ES" dirty="0"/>
              <a:t>declaraciones en disidencia </a:t>
            </a:r>
            <a:r>
              <a:rPr lang="es-ES" dirty="0" smtClean="0"/>
              <a:t> del </a:t>
            </a:r>
            <a:r>
              <a:rPr lang="es-ES" dirty="0"/>
              <a:t>Comité de Ética del Hospital de Pediatría Juan P. </a:t>
            </a:r>
            <a:r>
              <a:rPr lang="es-ES" dirty="0" err="1" smtClean="0"/>
              <a:t>Garrahan</a:t>
            </a:r>
            <a:r>
              <a:rPr lang="es-ES" dirty="0" smtClean="0"/>
              <a:t>: la </a:t>
            </a:r>
            <a:r>
              <a:rPr lang="es-ES" dirty="0"/>
              <a:t>objeción de conciencia tiene </a:t>
            </a:r>
            <a:r>
              <a:rPr lang="es-ES" dirty="0" smtClean="0"/>
              <a:t>límites, </a:t>
            </a:r>
            <a:r>
              <a:rPr lang="es-ES" dirty="0"/>
              <a:t>y </a:t>
            </a:r>
            <a:r>
              <a:rPr lang="es-ES" dirty="0" smtClean="0"/>
              <a:t>que si esta “en </a:t>
            </a:r>
            <a:r>
              <a:rPr lang="es-ES" dirty="0"/>
              <a:t>peligro la salud o vida del paciente, </a:t>
            </a:r>
            <a:r>
              <a:rPr lang="es-ES" dirty="0" smtClean="0"/>
              <a:t>se viola el </a:t>
            </a:r>
            <a:r>
              <a:rPr lang="es-ES" dirty="0"/>
              <a:t>juramento hipocrático</a:t>
            </a:r>
            <a:r>
              <a:rPr lang="es-ES" dirty="0" smtClean="0"/>
              <a:t>”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Mg. JULIA ELBABA - DECANA CIENCIAS MÉDICAS UFASTA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7859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/>
              <a:t>Objeción de conciencia en Argentina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 smtClean="0"/>
              <a:t>La </a:t>
            </a:r>
            <a:r>
              <a:rPr lang="es-ES" dirty="0"/>
              <a:t>Academia Nacional de Ciencias Morales y </a:t>
            </a:r>
            <a:r>
              <a:rPr lang="es-ES" dirty="0" smtClean="0"/>
              <a:t>Políticas: ODC es </a:t>
            </a:r>
            <a:r>
              <a:rPr lang="es-ES" dirty="0"/>
              <a:t>un “derecho que ninguna ley puede desconocer o soslayar”, porque “nadie debe ser forzado a contrariar las propias convicciones morales y científicas”. </a:t>
            </a:r>
            <a:endParaRPr lang="es-ES" dirty="0" smtClean="0"/>
          </a:p>
          <a:p>
            <a:r>
              <a:rPr lang="es-ES" dirty="0" smtClean="0"/>
              <a:t>La </a:t>
            </a:r>
            <a:r>
              <a:rPr lang="es-ES" dirty="0"/>
              <a:t>Corte Suprema de Justicia </a:t>
            </a:r>
            <a:r>
              <a:rPr lang="es-ES" dirty="0" smtClean="0"/>
              <a:t>otorga </a:t>
            </a:r>
            <a:r>
              <a:rPr lang="es-ES" dirty="0"/>
              <a:t>a la objeción de conciencia “derecho de jerarquía constitucional”, </a:t>
            </a:r>
            <a:r>
              <a:rPr lang="es-ES" dirty="0" smtClean="0"/>
              <a:t>y  </a:t>
            </a:r>
            <a:r>
              <a:rPr lang="es-ES" dirty="0"/>
              <a:t>reconoce los límites del Estado frente a la autonomía </a:t>
            </a:r>
            <a:r>
              <a:rPr lang="es-ES" dirty="0" smtClean="0"/>
              <a:t>individual.</a:t>
            </a:r>
          </a:p>
          <a:p>
            <a:r>
              <a:rPr lang="es-ES" dirty="0" smtClean="0"/>
              <a:t>El </a:t>
            </a:r>
            <a:r>
              <a:rPr lang="es-ES" dirty="0"/>
              <a:t>derecho a la objeción de conciencia es fundamental en la práctica de la medicina para todos sus agentes sin </a:t>
            </a:r>
            <a:r>
              <a:rPr lang="es-ES" dirty="0" smtClean="0"/>
              <a:t>excepción.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Mg. JULIA ELBABA - DECANA CIENCIAS MÉDICAS UFASTA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0925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/>
              <a:t>Objeción de conciencia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 smtClean="0"/>
              <a:t>La </a:t>
            </a:r>
            <a:r>
              <a:rPr lang="es-ES" dirty="0"/>
              <a:t>“objeción de conciencia” es el argumento que, fundado en razones religiosas o morales, se esgrime para abstenerse de cumplir una orden o una ley emanada de una autoridad competente. 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Obediencia al derecho: </a:t>
            </a:r>
          </a:p>
          <a:p>
            <a:r>
              <a:rPr lang="es-ES" dirty="0" smtClean="0"/>
              <a:t>Obediencia consiente: sin vacilaciones</a:t>
            </a:r>
          </a:p>
          <a:p>
            <a:r>
              <a:rPr lang="es-ES" dirty="0" smtClean="0"/>
              <a:t>Obediencia formal: exterior y sin temor a la sanción.</a:t>
            </a:r>
          </a:p>
          <a:p>
            <a:r>
              <a:rPr lang="es-ES" dirty="0" smtClean="0"/>
              <a:t>Evasión oculta de la ley: no se obedece la ley, solo se cumple para evitar una sanción.</a:t>
            </a:r>
            <a:r>
              <a:rPr lang="es-ES" dirty="0"/>
              <a:t> </a:t>
            </a:r>
            <a:endParaRPr lang="es-ES" dirty="0" smtClean="0"/>
          </a:p>
          <a:p>
            <a:r>
              <a:rPr lang="es-ES" dirty="0" smtClean="0"/>
              <a:t>Obediencia </a:t>
            </a:r>
            <a:r>
              <a:rPr lang="es-ES" dirty="0"/>
              <a:t>pasiva: desobediencia a normas inaceptables.</a:t>
            </a:r>
            <a:endParaRPr lang="es-AR" dirty="0"/>
          </a:p>
          <a:p>
            <a:endParaRPr lang="es-ES" dirty="0" smtClean="0"/>
          </a:p>
          <a:p>
            <a:endParaRPr lang="es-ES" dirty="0" smtClean="0"/>
          </a:p>
          <a:p>
            <a:endParaRPr lang="es-AR" dirty="0"/>
          </a:p>
          <a:p>
            <a:pPr marL="0" indent="0">
              <a:buNone/>
            </a:pP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Mg. JULIA ELBABA - DECANA CIENCIAS MÉDICAS UFASTA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9888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Objeción de conciencia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AR" dirty="0" smtClean="0"/>
              <a:t>Objeción de conciencia: rechazo deliberado y publico de una norma opuesta a los propios principios morales. (consentida o no por la ley)</a:t>
            </a:r>
            <a:endParaRPr lang="es-ES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Desobediencia </a:t>
            </a:r>
            <a:r>
              <a:rPr lang="es-ES" dirty="0"/>
              <a:t>al </a:t>
            </a:r>
            <a:r>
              <a:rPr lang="es-ES" dirty="0" smtClean="0"/>
              <a:t>derecho:</a:t>
            </a:r>
            <a:endParaRPr lang="es-AR" dirty="0" smtClean="0"/>
          </a:p>
          <a:p>
            <a:r>
              <a:rPr lang="es-AR" dirty="0" smtClean="0"/>
              <a:t>Desobediencia civil: transgresión de la norma de parte de un grupo organizado.</a:t>
            </a:r>
          </a:p>
          <a:p>
            <a:r>
              <a:rPr lang="es-AR" dirty="0" smtClean="0"/>
              <a:t>Resistencia pasiva: sin uso de la violencia, para revertir una situación injusta.</a:t>
            </a:r>
          </a:p>
          <a:p>
            <a:r>
              <a:rPr lang="es-AR" dirty="0" smtClean="0"/>
              <a:t>Resistencia activa: usa la violencia antes situaciones injustas.</a:t>
            </a:r>
          </a:p>
          <a:p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Mg. JULIA ELBABA - DECANA CIENCIAS MÉDICAS UFASTA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953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Leyes Argentinas de ODC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/>
              <a:t> </a:t>
            </a:r>
            <a:r>
              <a:rPr lang="es-ES" dirty="0" smtClean="0"/>
              <a:t>En la legislación </a:t>
            </a:r>
            <a:r>
              <a:rPr lang="es-ES" dirty="0"/>
              <a:t>argentina </a:t>
            </a:r>
            <a:r>
              <a:rPr lang="es-ES" dirty="0" smtClean="0"/>
              <a:t>la </a:t>
            </a:r>
            <a:r>
              <a:rPr lang="es-ES" dirty="0"/>
              <a:t>objeción de conciencia no es uniforme. </a:t>
            </a:r>
            <a:endParaRPr lang="es-ES" dirty="0" smtClean="0"/>
          </a:p>
          <a:p>
            <a:r>
              <a:rPr lang="es-ES" dirty="0" smtClean="0"/>
              <a:t>La </a:t>
            </a:r>
            <a:r>
              <a:rPr lang="es-ES" dirty="0"/>
              <a:t>ley de ejercicio de la Enfermería de </a:t>
            </a:r>
            <a:r>
              <a:rPr lang="es-ES" dirty="0" smtClean="0"/>
              <a:t>Bs As (12.245/99</a:t>
            </a:r>
            <a:r>
              <a:rPr lang="es-ES" dirty="0"/>
              <a:t>) reconoce </a:t>
            </a:r>
            <a:r>
              <a:rPr lang="es-ES" dirty="0" smtClean="0"/>
              <a:t> </a:t>
            </a:r>
            <a:r>
              <a:rPr lang="es-ES" dirty="0"/>
              <a:t>el derecho del personal a “negarse a realizar o colaborar” con prácticas en que haya conflictos con sus convicciones religiosas o morales. </a:t>
            </a:r>
            <a:endParaRPr lang="es-ES" dirty="0" smtClean="0"/>
          </a:p>
          <a:p>
            <a:r>
              <a:rPr lang="es-ES" dirty="0" smtClean="0"/>
              <a:t>Ley </a:t>
            </a:r>
            <a:r>
              <a:rPr lang="es-ES" dirty="0"/>
              <a:t>de enfermería de la </a:t>
            </a:r>
            <a:r>
              <a:rPr lang="es-ES" dirty="0" smtClean="0"/>
              <a:t>CABA </a:t>
            </a:r>
            <a:r>
              <a:rPr lang="es-ES" dirty="0"/>
              <a:t>( Ley 298/99</a:t>
            </a:r>
            <a:r>
              <a:rPr lang="es-ES" dirty="0" smtClean="0"/>
              <a:t>): </a:t>
            </a:r>
            <a:r>
              <a:rPr lang="es-ES" dirty="0"/>
              <a:t>se reconoce dicho derecho y se acompaña de la prohibición de aplicar al profesional cualquier tipo de medida discriminatoria laboral. </a:t>
            </a:r>
            <a:endParaRPr lang="es-ES" dirty="0" smtClean="0"/>
          </a:p>
          <a:p>
            <a:endParaRPr lang="es-AR" dirty="0"/>
          </a:p>
          <a:p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Mg. JULIA ELBABA - DECANA CIENCIAS MÉDICAS UFASTA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6889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Leyes Argentinas de ODC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La ODC  </a:t>
            </a:r>
            <a:r>
              <a:rPr lang="es-ES" dirty="0"/>
              <a:t>ha sido acogida por la jurisprudencia argentina, </a:t>
            </a:r>
            <a:r>
              <a:rPr lang="es-ES" dirty="0" smtClean="0"/>
              <a:t>cuando fundados </a:t>
            </a:r>
            <a:r>
              <a:rPr lang="es-ES" dirty="0"/>
              <a:t>en motivos religiosos, </a:t>
            </a:r>
            <a:r>
              <a:rPr lang="es-ES" dirty="0" smtClean="0"/>
              <a:t>se rechazan </a:t>
            </a:r>
            <a:r>
              <a:rPr lang="es-ES" dirty="0"/>
              <a:t>determinados recursos terapéuticos prescriptos por el facultativo. </a:t>
            </a:r>
            <a:endParaRPr lang="es-ES" dirty="0" smtClean="0"/>
          </a:p>
          <a:p>
            <a:r>
              <a:rPr lang="es-ES" dirty="0" smtClean="0"/>
              <a:t>Los Testigos </a:t>
            </a:r>
            <a:r>
              <a:rPr lang="es-ES" dirty="0"/>
              <a:t>de Jehová, contrarios a la transfusión de </a:t>
            </a:r>
            <a:r>
              <a:rPr lang="es-ES" dirty="0" smtClean="0"/>
              <a:t>sangre</a:t>
            </a:r>
            <a:r>
              <a:rPr lang="es-ES" dirty="0"/>
              <a:t>.</a:t>
            </a:r>
            <a:r>
              <a:rPr lang="es-ES" dirty="0" smtClean="0"/>
              <a:t> </a:t>
            </a:r>
          </a:p>
          <a:p>
            <a:r>
              <a:rPr lang="es-ES" dirty="0" smtClean="0"/>
              <a:t>Si es </a:t>
            </a:r>
            <a:r>
              <a:rPr lang="es-ES" dirty="0"/>
              <a:t>un menor, el Juez </a:t>
            </a:r>
            <a:r>
              <a:rPr lang="es-ES" dirty="0" smtClean="0"/>
              <a:t>puede ordenar </a:t>
            </a:r>
            <a:r>
              <a:rPr lang="es-ES" dirty="0"/>
              <a:t>la transfusión en contra de la voluntad de sus padres, toda vez que el derecho a la vida y a la salud del menor prima sobre derecho de estos a educar a sus hijos en su propio credo .</a:t>
            </a:r>
            <a:endParaRPr lang="es-AR" dirty="0"/>
          </a:p>
          <a:p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Mg. JULIA ELBABA - DECANA CIENCIAS MÉDICAS UFASTA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6434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2720</Words>
  <Application>Microsoft Office PowerPoint</Application>
  <PresentationFormat>Presentación en pantalla (4:3)</PresentationFormat>
  <Paragraphs>169</Paragraphs>
  <Slides>27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28" baseType="lpstr">
      <vt:lpstr>Tema de Office</vt:lpstr>
      <vt:lpstr>OBJECION DE CONCIENCIA EN PROFESIONALES DE LA SALUD </vt:lpstr>
      <vt:lpstr>OBJECION DE CONCIENCIA</vt:lpstr>
      <vt:lpstr>Objeción de conciencia sanitaria</vt:lpstr>
      <vt:lpstr>Objeción de conciencia en Argentina</vt:lpstr>
      <vt:lpstr>Objeción de conciencia en Argentina</vt:lpstr>
      <vt:lpstr>Objeción de conciencia </vt:lpstr>
      <vt:lpstr>Objeción de conciencia </vt:lpstr>
      <vt:lpstr>Leyes Argentinas de ODC</vt:lpstr>
      <vt:lpstr>Leyes Argentinas de ODC</vt:lpstr>
      <vt:lpstr>ODC</vt:lpstr>
      <vt:lpstr>Objeción de conciencia</vt:lpstr>
      <vt:lpstr>OCD</vt:lpstr>
      <vt:lpstr>Objeción de conciencia</vt:lpstr>
      <vt:lpstr>Objeción de conciencia</vt:lpstr>
      <vt:lpstr>OCD</vt:lpstr>
      <vt:lpstr>Objeción de conciencia</vt:lpstr>
      <vt:lpstr>OCD</vt:lpstr>
      <vt:lpstr>Responsabilidad en profesiones sanitarias</vt:lpstr>
      <vt:lpstr> OBJECIÓN DE CONCIENCIA EN EL EJERCICIO DE LA MEDICINA </vt:lpstr>
      <vt:lpstr> OBJECIÓN DE CONCIENCIA EN EL EJERCICIO DE LA MEDICINA </vt:lpstr>
      <vt:lpstr>TEMAS DE OBJECION DE CONCIENCIA</vt:lpstr>
      <vt:lpstr>TEMAS DE OBJECION DE CONCIENCIA</vt:lpstr>
      <vt:lpstr>TEMAS DE OBJECION DE CONCIENCIA</vt:lpstr>
      <vt:lpstr>Conclusiones</vt:lpstr>
      <vt:lpstr>Conclusiones</vt:lpstr>
      <vt:lpstr>Conclusiones</vt:lpstr>
      <vt:lpstr>CONCLUSIONES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OBJECION DE CONCIENCIA EN PROFESIONALES DE LA SALUD</dc:title>
  <dc:creator>Juliaelba</dc:creator>
  <cp:lastModifiedBy>Julia Elbaba</cp:lastModifiedBy>
  <cp:revision>34</cp:revision>
  <dcterms:created xsi:type="dcterms:W3CDTF">2014-06-09T00:21:35Z</dcterms:created>
  <dcterms:modified xsi:type="dcterms:W3CDTF">2016-10-25T17:40:27Z</dcterms:modified>
</cp:coreProperties>
</file>