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6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autoCompressPictures="0" strictFirstAndLastChars="0" saveSubsetFonts="1">
  <p:sldMasterIdLst>
    <p:sldMasterId id="2147483654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</p:sldIdLst>
  <p:sldSz cy="5143500" cx="9144000"/>
  <p:notesSz cx="6858000" cy="9144000"/>
  <p:defaultTextStyle>
    <a:defPPr marR="0" rtl="0" algn="l">
      <a:lnSpc>
        <a:spcPct val="100000"/>
      </a:lnSpc>
      <a:spcBef>
        <a:spcPts val="0"/>
      </a:spcBef>
      <a:spcAft>
        <a:spcPts val="0"/>
      </a:spcAft>
    </a:defPPr>
    <a:lvl1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/>
</file>

<file path=ppt/tableStyles.xml><?xml version="1.0" encoding="utf-8"?>
<a:tblStyleLst xmlns:a="http://schemas.openxmlformats.org/drawingml/2006/main" xmlns:r="http://schemas.openxmlformats.org/officeDocument/2006/relationships" def="{90651C3A-4460-11DB-9652-00E08161165F}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3.xml"/><Relationship Id="rId2" Type="http://schemas.openxmlformats.org/officeDocument/2006/relationships/presProps" Target="presProps.xml"/><Relationship Id="rId3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" name="Shape 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3" name="Shape 3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>
              <a:spcBef>
                <a:spcPts val="0"/>
              </a:spcBef>
              <a:defRPr sz="1100"/>
            </a:lvl1pPr>
            <a:lvl2pPr>
              <a:spcBef>
                <a:spcPts val="0"/>
              </a:spcBef>
              <a:defRPr sz="1100"/>
            </a:lvl2pPr>
            <a:lvl3pPr>
              <a:spcBef>
                <a:spcPts val="0"/>
              </a:spcBef>
              <a:defRPr sz="1100"/>
            </a:lvl3pPr>
            <a:lvl4pPr>
              <a:spcBef>
                <a:spcPts val="0"/>
              </a:spcBef>
              <a:defRPr sz="1100"/>
            </a:lvl4pPr>
            <a:lvl5pPr>
              <a:spcBef>
                <a:spcPts val="0"/>
              </a:spcBef>
              <a:defRPr sz="1100"/>
            </a:lvl5pPr>
            <a:lvl6pPr>
              <a:spcBef>
                <a:spcPts val="0"/>
              </a:spcBef>
              <a:defRPr sz="1100"/>
            </a:lvl6pPr>
            <a:lvl7pPr>
              <a:spcBef>
                <a:spcPts val="0"/>
              </a:spcBef>
              <a:defRPr sz="1100"/>
            </a:lvl7pPr>
            <a:lvl8pPr>
              <a:spcBef>
                <a:spcPts val="0"/>
              </a:spcBef>
              <a:defRPr sz="1100"/>
            </a:lvl8pPr>
            <a:lvl9pPr>
              <a:spcBef>
                <a:spcPts val="0"/>
              </a:spcBef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34" name="Shape 34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37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hape 38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39" name="Shape 39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Shape 59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60" name="Shape 60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Shape 68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69" name="Shape 69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">
  <p:cSld name="Title Slide">
    <p:spTree>
      <p:nvGrpSpPr>
        <p:cNvPr id="8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hape 9"/>
          <p:cNvSpPr txBox="1"/>
          <p:nvPr>
            <p:ph type="ctrTitle"/>
          </p:nvPr>
        </p:nvSpPr>
        <p:spPr>
          <a:xfrm>
            <a:off x="685800" y="1583342"/>
            <a:ext cx="7772400" cy="1159856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algn="ctr">
              <a:spcBef>
                <a:spcPts val="0"/>
              </a:spcBef>
              <a:buSzPct val="100000"/>
              <a:defRPr sz="4800"/>
            </a:lvl1pPr>
            <a:lvl2pPr algn="ctr">
              <a:spcBef>
                <a:spcPts val="0"/>
              </a:spcBef>
              <a:buSzPct val="100000"/>
              <a:defRPr sz="4800"/>
            </a:lvl2pPr>
            <a:lvl3pPr algn="ctr">
              <a:spcBef>
                <a:spcPts val="0"/>
              </a:spcBef>
              <a:buSzPct val="100000"/>
              <a:defRPr sz="4800"/>
            </a:lvl3pPr>
            <a:lvl4pPr algn="ctr">
              <a:spcBef>
                <a:spcPts val="0"/>
              </a:spcBef>
              <a:buSzPct val="100000"/>
              <a:defRPr sz="4800"/>
            </a:lvl4pPr>
            <a:lvl5pPr algn="ctr">
              <a:spcBef>
                <a:spcPts val="0"/>
              </a:spcBef>
              <a:buSzPct val="100000"/>
              <a:defRPr sz="4800"/>
            </a:lvl5pPr>
            <a:lvl6pPr algn="ctr">
              <a:spcBef>
                <a:spcPts val="0"/>
              </a:spcBef>
              <a:buSzPct val="100000"/>
              <a:defRPr sz="4800"/>
            </a:lvl6pPr>
            <a:lvl7pPr algn="ctr">
              <a:spcBef>
                <a:spcPts val="0"/>
              </a:spcBef>
              <a:buSzPct val="100000"/>
              <a:defRPr sz="4800"/>
            </a:lvl7pPr>
            <a:lvl8pPr algn="ctr">
              <a:spcBef>
                <a:spcPts val="0"/>
              </a:spcBef>
              <a:buSzPct val="100000"/>
              <a:defRPr sz="4800"/>
            </a:lvl8pPr>
            <a:lvl9pPr algn="ctr">
              <a:spcBef>
                <a:spcPts val="0"/>
              </a:spcBef>
              <a:buSzPct val="100000"/>
              <a:defRPr sz="4800"/>
            </a:lvl9pPr>
          </a:lstStyle>
          <a:p/>
        </p:txBody>
      </p:sp>
      <p:sp>
        <p:nvSpPr>
          <p:cNvPr id="10" name="Shape 10"/>
          <p:cNvSpPr txBox="1"/>
          <p:nvPr>
            <p:ph idx="1" type="subTitle"/>
          </p:nvPr>
        </p:nvSpPr>
        <p:spPr>
          <a:xfrm>
            <a:off x="685800" y="2840053"/>
            <a:ext cx="7772400" cy="784737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algn="ctr">
              <a:spcBef>
                <a:spcPts val="0"/>
              </a:spcBef>
              <a:buClr>
                <a:schemeClr val="dk2"/>
              </a:buClr>
              <a:buNone/>
              <a:defRPr>
                <a:solidFill>
                  <a:schemeClr val="dk2"/>
                </a:solidFill>
              </a:defRPr>
            </a:lvl1pPr>
            <a:lvl2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2pPr>
            <a:lvl3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3pPr>
            <a:lvl4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4pPr>
            <a:lvl5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5pPr>
            <a:lvl6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6pPr>
            <a:lvl7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7pPr>
            <a:lvl8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8pPr>
            <a:lvl9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11" name="Shape 11"/>
          <p:cNvSpPr txBox="1"/>
          <p:nvPr>
            <p:ph idx="12" type="sldNum"/>
          </p:nvPr>
        </p:nvSpPr>
        <p:spPr>
          <a:xfrm>
            <a:off x="8556791" y="4749850"/>
            <a:ext cx="548699" cy="393524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>
            <a:lvl1pPr>
              <a:spcBef>
                <a:spcPts val="0"/>
              </a:spcBef>
              <a:buNone/>
              <a:defRPr/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x">
  <p:cSld name="Title and Body">
    <p:spTree>
      <p:nvGrpSpPr>
        <p:cNvPr id="12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hape 13"/>
          <p:cNvSpPr txBox="1"/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  <p:sp>
        <p:nvSpPr>
          <p:cNvPr id="14" name="Shape 14"/>
          <p:cNvSpPr txBox="1"/>
          <p:nvPr>
            <p:ph idx="1" type="body"/>
          </p:nvPr>
        </p:nvSpPr>
        <p:spPr>
          <a:xfrm>
            <a:off x="457200" y="1200150"/>
            <a:ext cx="8229600" cy="372568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  <p:sp>
        <p:nvSpPr>
          <p:cNvPr id="15" name="Shape 15"/>
          <p:cNvSpPr txBox="1"/>
          <p:nvPr>
            <p:ph idx="12" type="sldNum"/>
          </p:nvPr>
        </p:nvSpPr>
        <p:spPr>
          <a:xfrm>
            <a:off x="8556791" y="4749850"/>
            <a:ext cx="548699" cy="393524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>
            <a:lvl1pPr>
              <a:spcBef>
                <a:spcPts val="0"/>
              </a:spcBef>
              <a:buNone/>
              <a:defRPr/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woColTx">
  <p:cSld name="Title and Two Columns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 txBox="1"/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  <p:sp>
        <p:nvSpPr>
          <p:cNvPr id="18" name="Shape 18"/>
          <p:cNvSpPr txBox="1"/>
          <p:nvPr>
            <p:ph idx="1" type="body"/>
          </p:nvPr>
        </p:nvSpPr>
        <p:spPr>
          <a:xfrm>
            <a:off x="457200" y="1200150"/>
            <a:ext cx="3994525" cy="372568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  <p:sp>
        <p:nvSpPr>
          <p:cNvPr id="19" name="Shape 19"/>
          <p:cNvSpPr txBox="1"/>
          <p:nvPr>
            <p:ph idx="2" type="body"/>
          </p:nvPr>
        </p:nvSpPr>
        <p:spPr>
          <a:xfrm>
            <a:off x="4692273" y="1200150"/>
            <a:ext cx="3994525" cy="372568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  <p:sp>
        <p:nvSpPr>
          <p:cNvPr id="20" name="Shape 20"/>
          <p:cNvSpPr txBox="1"/>
          <p:nvPr>
            <p:ph idx="12" type="sldNum"/>
          </p:nvPr>
        </p:nvSpPr>
        <p:spPr>
          <a:xfrm>
            <a:off x="8556791" y="4749850"/>
            <a:ext cx="548699" cy="393524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>
            <a:lvl1pPr>
              <a:spcBef>
                <a:spcPts val="0"/>
              </a:spcBef>
              <a:buNone/>
              <a:defRPr/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Only">
  <p:cSld name="Title Only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hape 22"/>
          <p:cNvSpPr txBox="1"/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  <p:sp>
        <p:nvSpPr>
          <p:cNvPr id="23" name="Shape 23"/>
          <p:cNvSpPr txBox="1"/>
          <p:nvPr>
            <p:ph idx="12" type="sldNum"/>
          </p:nvPr>
        </p:nvSpPr>
        <p:spPr>
          <a:xfrm>
            <a:off x="8556791" y="4749850"/>
            <a:ext cx="548699" cy="393524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>
            <a:lvl1pPr>
              <a:spcBef>
                <a:spcPts val="0"/>
              </a:spcBef>
              <a:buNone/>
              <a:defRPr/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Caption">
    <p:spTree>
      <p:nvGrpSpPr>
        <p:cNvPr id="24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hape 25"/>
          <p:cNvSpPr txBox="1"/>
          <p:nvPr>
            <p:ph idx="1" type="body"/>
          </p:nvPr>
        </p:nvSpPr>
        <p:spPr>
          <a:xfrm>
            <a:off x="457200" y="4406309"/>
            <a:ext cx="8229600" cy="51952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algn="ctr">
              <a:spcBef>
                <a:spcPts val="360"/>
              </a:spcBef>
              <a:buSzPct val="100000"/>
              <a:buNone/>
              <a:defRPr sz="1800"/>
            </a:lvl1pPr>
          </a:lstStyle>
          <a:p/>
        </p:txBody>
      </p:sp>
      <p:sp>
        <p:nvSpPr>
          <p:cNvPr id="26" name="Shape 26"/>
          <p:cNvSpPr txBox="1"/>
          <p:nvPr>
            <p:ph idx="12" type="sldNum"/>
          </p:nvPr>
        </p:nvSpPr>
        <p:spPr>
          <a:xfrm>
            <a:off x="8556791" y="4749850"/>
            <a:ext cx="548699" cy="393524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>
            <a:lvl1pPr>
              <a:spcBef>
                <a:spcPts val="0"/>
              </a:spcBef>
              <a:buNone/>
              <a:defRPr/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blank">
  <p:cSld name="Blank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Shape 28"/>
          <p:cNvSpPr txBox="1"/>
          <p:nvPr>
            <p:ph idx="12" type="sldNum"/>
          </p:nvPr>
        </p:nvSpPr>
        <p:spPr>
          <a:xfrm>
            <a:off x="8556791" y="4749850"/>
            <a:ext cx="548699" cy="393524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>
            <a:lvl1pPr>
              <a:spcBef>
                <a:spcPts val="0"/>
              </a:spcBef>
              <a:buNone/>
              <a:defRPr/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id="4" name="Shape 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5"/>
          <p:cNvSpPr txBox="1"/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1pPr>
            <a:lvl2pPr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2pPr>
            <a:lvl3pPr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3pPr>
            <a:lvl4pPr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4pPr>
            <a:lvl5pPr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5pPr>
            <a:lvl6pPr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6pPr>
            <a:lvl7pPr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7pPr>
            <a:lvl8pPr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8pPr>
            <a:lvl9pPr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6" name="Shape 6"/>
          <p:cNvSpPr txBox="1"/>
          <p:nvPr>
            <p:ph idx="1" type="body"/>
          </p:nvPr>
        </p:nvSpPr>
        <p:spPr>
          <a:xfrm>
            <a:off x="457200" y="1200150"/>
            <a:ext cx="8229600" cy="372568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>
              <a:spcBef>
                <a:spcPts val="600"/>
              </a:spcBef>
              <a:buClr>
                <a:schemeClr val="dk1"/>
              </a:buClr>
              <a:buSzPct val="100000"/>
              <a:defRPr sz="3000">
                <a:solidFill>
                  <a:schemeClr val="dk1"/>
                </a:solidFill>
              </a:defRPr>
            </a:lvl1pPr>
            <a:lvl2pPr>
              <a:spcBef>
                <a:spcPts val="480"/>
              </a:spcBef>
              <a:buClr>
                <a:schemeClr val="dk1"/>
              </a:buClr>
              <a:buSzPct val="100000"/>
              <a:defRPr sz="2400">
                <a:solidFill>
                  <a:schemeClr val="dk1"/>
                </a:solidFill>
              </a:defRPr>
            </a:lvl2pPr>
            <a:lvl3pPr>
              <a:spcBef>
                <a:spcPts val="480"/>
              </a:spcBef>
              <a:buClr>
                <a:schemeClr val="dk1"/>
              </a:buClr>
              <a:buSzPct val="100000"/>
              <a:defRPr sz="2400">
                <a:solidFill>
                  <a:schemeClr val="dk1"/>
                </a:solidFill>
              </a:defRPr>
            </a:lvl3pPr>
            <a:lvl4pPr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4pPr>
            <a:lvl5pPr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5pPr>
            <a:lvl6pPr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6pPr>
            <a:lvl7pPr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7pPr>
            <a:lvl8pPr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8pPr>
            <a:lvl9pPr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Shape 7"/>
          <p:cNvSpPr txBox="1"/>
          <p:nvPr>
            <p:ph idx="12" type="sldNum"/>
          </p:nvPr>
        </p:nvSpPr>
        <p:spPr>
          <a:xfrm>
            <a:off x="8556791" y="4749850"/>
            <a:ext cx="548699" cy="393524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>
            <a:lvl1pPr algn="r">
              <a:spcBef>
                <a:spcPts val="0"/>
              </a:spcBef>
              <a:buNone/>
              <a:defRPr sz="1300">
                <a:solidFill>
                  <a:schemeClr val="dk1"/>
                </a:solidFill>
              </a:defRPr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</p:sldLayoutIdLst>
  <p:hf dt="0" ftr="0" hdr="0" sldNum="0"/>
  <p:txStyles>
    <p:titleStyle>
      <a:defPPr marR="0" rtl="0" algn="l">
        <a:lnSpc>
          <a:spcPct val="100000"/>
        </a:lnSpc>
        <a:spcBef>
          <a:spcPts val="0"/>
        </a:spcBef>
        <a:spcAft>
          <a:spcPts val="0"/>
        </a:spcAft>
      </a:defPPr>
      <a:lvl1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marR="0" rtl="0" algn="l">
        <a:lnSpc>
          <a:spcPct val="100000"/>
        </a:lnSpc>
        <a:spcBef>
          <a:spcPts val="0"/>
        </a:spcBef>
        <a:spcAft>
          <a:spcPts val="0"/>
        </a:spcAft>
      </a:defPPr>
      <a:lvl1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rtl="0" algn="l">
        <a:lnSpc>
          <a:spcPct val="100000"/>
        </a:lnSpc>
        <a:spcBef>
          <a:spcPts val="0"/>
        </a:spcBef>
        <a:spcAft>
          <a:spcPts val="0"/>
        </a:spcAft>
      </a:defPPr>
      <a:lvl1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4" Type="http://schemas.openxmlformats.org/officeDocument/2006/relationships/hyperlink" Target="http://youtube.com/v/KSB-bFxuDuw" TargetMode="External"/><Relationship Id="rId5" Type="http://schemas.openxmlformats.org/officeDocument/2006/relationships/image" Target="../media/image02.jp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04.png"/><Relationship Id="rId4" Type="http://schemas.openxmlformats.org/officeDocument/2006/relationships/image" Target="../media/image01.jpg"/><Relationship Id="rId5" Type="http://schemas.openxmlformats.org/officeDocument/2006/relationships/image" Target="../media/image03.jpg"/><Relationship Id="rId6" Type="http://schemas.openxmlformats.org/officeDocument/2006/relationships/image" Target="../media/image00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hape 30"/>
          <p:cNvSpPr txBox="1"/>
          <p:nvPr>
            <p:ph type="ctrTitle"/>
          </p:nvPr>
        </p:nvSpPr>
        <p:spPr>
          <a:xfrm>
            <a:off x="685800" y="1583342"/>
            <a:ext cx="7772400" cy="1159856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Unidad 5. El conocimiento (III)</a:t>
            </a:r>
          </a:p>
        </p:txBody>
      </p:sp>
      <p:sp>
        <p:nvSpPr>
          <p:cNvPr id="31" name="Shape 31"/>
          <p:cNvSpPr txBox="1"/>
          <p:nvPr>
            <p:ph idx="1" type="subTitle"/>
          </p:nvPr>
        </p:nvSpPr>
        <p:spPr>
          <a:xfrm>
            <a:off x="685800" y="2840053"/>
            <a:ext cx="7772400" cy="784737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El conocimiento y la verdad.</a:t>
            </a:r>
          </a:p>
        </p:txBody>
      </p:sp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>
            <a:hlinkClick r:id="rId4"/>
          </p:cNvPr>
          <p:cNvSpPr/>
          <p:nvPr/>
        </p:nvSpPr>
        <p:spPr>
          <a:xfrm>
            <a:off x="2286000" y="857250"/>
            <a:ext cx="4572000" cy="3429000"/>
          </a:xfrm>
          <a:prstGeom prst="rect">
            <a:avLst/>
          </a:prstGeom>
          <a:blipFill>
            <a:blip r:embed="rId5">
              <a:alphaModFix/>
            </a:blip>
            <a:stretch>
              <a:fillRect/>
            </a:stretch>
          </a:blipFill>
          <a:ln>
            <a:noFill/>
          </a:ln>
        </p:spPr>
      </p:sp>
    </p:spTree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Shape 41"/>
          <p:cNvSpPr txBox="1"/>
          <p:nvPr/>
        </p:nvSpPr>
        <p:spPr>
          <a:xfrm>
            <a:off x="687675" y="602925"/>
            <a:ext cx="8380800" cy="403199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just">
              <a:lnSpc>
                <a:spcPct val="115000"/>
              </a:lnSpc>
              <a:spcBef>
                <a:spcPts val="0"/>
              </a:spcBef>
              <a:buNone/>
            </a:pPr>
            <a:r>
              <a:rPr b="1" lang="en">
                <a:solidFill>
                  <a:srgbClr val="FF0000"/>
                </a:solidFill>
              </a:rPr>
              <a:t>verdad</a:t>
            </a:r>
          </a:p>
          <a:p>
            <a:pPr lvl="0" rtl="0" algn="just">
              <a:lnSpc>
                <a:spcPct val="115000"/>
              </a:lnSpc>
              <a:spcBef>
                <a:spcPts val="0"/>
              </a:spcBef>
              <a:buNone/>
            </a:pPr>
            <a:r>
              <a:rPr i="1" lang="en" sz="1100">
                <a:solidFill>
                  <a:srgbClr val="222222"/>
                </a:solidFill>
              </a:rPr>
              <a:t>nombre femenino</a:t>
            </a:r>
          </a:p>
          <a:p>
            <a:pPr lvl="0" rtl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b="1" lang="en" sz="1100">
                <a:solidFill>
                  <a:srgbClr val="222222"/>
                </a:solidFill>
              </a:rPr>
              <a:t>1</a:t>
            </a:r>
            <a:r>
              <a:rPr lang="en" sz="1100">
                <a:solidFill>
                  <a:srgbClr val="222222"/>
                </a:solidFill>
              </a:rPr>
              <a:t>.</a:t>
            </a:r>
          </a:p>
          <a:p>
            <a:pPr lvl="0" rtl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en" sz="1100">
                <a:solidFill>
                  <a:srgbClr val="222222"/>
                </a:solidFill>
              </a:rPr>
              <a:t>Adecuación entre una proposición y el estado de cosas que expresa.</a:t>
            </a:r>
          </a:p>
          <a:p>
            <a:pPr indent="457200" lvl="0" rtl="0" algn="just">
              <a:lnSpc>
                <a:spcPct val="120000"/>
              </a:lnSpc>
              <a:spcBef>
                <a:spcPts val="0"/>
              </a:spcBef>
              <a:buNone/>
            </a:pPr>
            <a:r>
              <a:t/>
            </a:r>
            <a:endParaRPr sz="1100">
              <a:solidFill>
                <a:srgbClr val="222222"/>
              </a:solidFill>
            </a:endParaRPr>
          </a:p>
          <a:p>
            <a:pPr rtl="0" algn="just">
              <a:lnSpc>
                <a:spcPct val="120000"/>
              </a:lnSpc>
              <a:spcBef>
                <a:spcPts val="0"/>
              </a:spcBef>
              <a:buNone/>
            </a:pPr>
            <a:r>
              <a:t/>
            </a:r>
            <a:endParaRPr b="1" sz="1100">
              <a:solidFill>
                <a:srgbClr val="222222"/>
              </a:solidFill>
            </a:endParaRPr>
          </a:p>
          <a:p>
            <a:pPr rtl="0" algn="just">
              <a:lnSpc>
                <a:spcPct val="120000"/>
              </a:lnSpc>
              <a:spcBef>
                <a:spcPts val="0"/>
              </a:spcBef>
              <a:buNone/>
            </a:pPr>
            <a:r>
              <a:t/>
            </a:r>
            <a:endParaRPr b="1" sz="1100">
              <a:solidFill>
                <a:srgbClr val="222222"/>
              </a:solidFill>
            </a:endParaRPr>
          </a:p>
          <a:p>
            <a:pPr lvl="0" rtl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b="1" lang="en" sz="1100">
                <a:solidFill>
                  <a:srgbClr val="222222"/>
                </a:solidFill>
              </a:rPr>
              <a:t>2</a:t>
            </a:r>
            <a:r>
              <a:rPr lang="en" sz="1100">
                <a:solidFill>
                  <a:srgbClr val="222222"/>
                </a:solidFill>
              </a:rPr>
              <a:t>.</a:t>
            </a:r>
          </a:p>
          <a:p>
            <a:pPr lvl="0" rtl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en" sz="1100">
                <a:solidFill>
                  <a:srgbClr val="222222"/>
                </a:solidFill>
              </a:rPr>
              <a:t>Conformidad entre lo que una persona manifiesta y lo que ha experimentado, piensa o siente.</a:t>
            </a:r>
          </a:p>
          <a:p>
            <a:pPr indent="457200" rtl="0" algn="just">
              <a:lnSpc>
                <a:spcPct val="120000"/>
              </a:lnSpc>
              <a:spcBef>
                <a:spcPts val="0"/>
              </a:spcBef>
              <a:buNone/>
            </a:pPr>
            <a:r>
              <a:t/>
            </a:r>
            <a:endParaRPr sz="1100">
              <a:solidFill>
                <a:srgbClr val="222222"/>
              </a:solidFill>
            </a:endParaRPr>
          </a:p>
          <a:p>
            <a:pPr indent="457200" rtl="0" algn="just">
              <a:lnSpc>
                <a:spcPct val="120000"/>
              </a:lnSpc>
              <a:spcBef>
                <a:spcPts val="0"/>
              </a:spcBef>
              <a:buNone/>
            </a:pPr>
            <a:r>
              <a:t/>
            </a:r>
            <a:endParaRPr sz="1100">
              <a:solidFill>
                <a:srgbClr val="222222"/>
              </a:solidFill>
            </a:endParaRPr>
          </a:p>
          <a:p>
            <a:pPr indent="0" marL="0" rtl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b="1" lang="en" sz="1100">
                <a:solidFill>
                  <a:srgbClr val="222222"/>
                </a:solidFill>
              </a:rPr>
              <a:t>3.</a:t>
            </a:r>
          </a:p>
          <a:p>
            <a:pPr indent="0" marL="0" rtl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en" sz="1100">
                <a:solidFill>
                  <a:srgbClr val="222222"/>
                </a:solidFill>
              </a:rPr>
              <a:t>Realidad intrínseca de las cosas y de sus causas. </a:t>
            </a:r>
          </a:p>
          <a:p>
            <a:pPr indent="0" lvl="0" marL="0" rtl="0" algn="just">
              <a:lnSpc>
                <a:spcPct val="120000"/>
              </a:lnSpc>
              <a:spcBef>
                <a:spcPts val="0"/>
              </a:spcBef>
              <a:buNone/>
            </a:pPr>
            <a:r>
              <a:t/>
            </a:r>
            <a:endParaRPr sz="1100">
              <a:solidFill>
                <a:srgbClr val="222222"/>
              </a:solidFill>
            </a:endParaRPr>
          </a:p>
        </p:txBody>
      </p:sp>
      <p:sp>
        <p:nvSpPr>
          <p:cNvPr id="42" name="Shape 42"/>
          <p:cNvSpPr txBox="1"/>
          <p:nvPr/>
        </p:nvSpPr>
        <p:spPr>
          <a:xfrm>
            <a:off x="687675" y="3108700"/>
            <a:ext cx="2025300" cy="357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43" name="Shape 43"/>
          <p:cNvSpPr txBox="1"/>
          <p:nvPr/>
        </p:nvSpPr>
        <p:spPr>
          <a:xfrm rot="-548670">
            <a:off x="4602807" y="3878117"/>
            <a:ext cx="1902783" cy="53690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>
                <a:latin typeface="Shadows Into Light"/>
                <a:ea typeface="Shadows Into Light"/>
                <a:cs typeface="Shadows Into Light"/>
                <a:sym typeface="Shadows Into Light"/>
              </a:rPr>
              <a:t>No se trata de una ilusión o apariencia</a:t>
            </a:r>
          </a:p>
        </p:txBody>
      </p:sp>
      <p:sp>
        <p:nvSpPr>
          <p:cNvPr id="44" name="Shape 44"/>
          <p:cNvSpPr txBox="1"/>
          <p:nvPr/>
        </p:nvSpPr>
        <p:spPr>
          <a:xfrm>
            <a:off x="4915675" y="3490175"/>
            <a:ext cx="1358400" cy="405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b="1" lang="en">
                <a:latin typeface="Shadows Into Light"/>
                <a:ea typeface="Shadows Into Light"/>
                <a:cs typeface="Shadows Into Light"/>
                <a:sym typeface="Shadows Into Light"/>
              </a:rPr>
              <a:t>verdad ontológica</a:t>
            </a:r>
          </a:p>
        </p:txBody>
      </p:sp>
      <p:sp>
        <p:nvSpPr>
          <p:cNvPr id="45" name="Shape 45"/>
          <p:cNvSpPr txBox="1"/>
          <p:nvPr/>
        </p:nvSpPr>
        <p:spPr>
          <a:xfrm>
            <a:off x="5311450" y="602925"/>
            <a:ext cx="1818000" cy="471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>
                <a:latin typeface="Shadows Into Light"/>
                <a:ea typeface="Shadows Into Light"/>
                <a:cs typeface="Shadows Into Light"/>
                <a:sym typeface="Shadows Into Light"/>
              </a:rPr>
              <a:t>propiedad del enunciado</a:t>
            </a:r>
          </a:p>
        </p:txBody>
      </p:sp>
      <p:sp>
        <p:nvSpPr>
          <p:cNvPr id="46" name="Shape 46"/>
          <p:cNvSpPr txBox="1"/>
          <p:nvPr/>
        </p:nvSpPr>
        <p:spPr>
          <a:xfrm rot="-770213">
            <a:off x="5635498" y="1498879"/>
            <a:ext cx="1658142" cy="1083355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>
                <a:latin typeface="Shadows Into Light"/>
                <a:ea typeface="Shadows Into Light"/>
                <a:cs typeface="Shadows Into Light"/>
                <a:sym typeface="Shadows Into Light"/>
              </a:rPr>
              <a:t>adecuación de la proposición con el objeto de referencia.</a:t>
            </a:r>
          </a:p>
        </p:txBody>
      </p:sp>
      <p:sp>
        <p:nvSpPr>
          <p:cNvPr id="47" name="Shape 47"/>
          <p:cNvSpPr txBox="1"/>
          <p:nvPr/>
        </p:nvSpPr>
        <p:spPr>
          <a:xfrm>
            <a:off x="7187700" y="923200"/>
            <a:ext cx="1412999" cy="405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b="1" lang="en">
                <a:latin typeface="Shadows Into Light"/>
                <a:ea typeface="Shadows Into Light"/>
                <a:cs typeface="Shadows Into Light"/>
                <a:sym typeface="Shadows Into Light"/>
              </a:rPr>
              <a:t>verdad lógica</a:t>
            </a:r>
          </a:p>
        </p:txBody>
      </p:sp>
      <p:sp>
        <p:nvSpPr>
          <p:cNvPr id="48" name="Shape 48"/>
          <p:cNvSpPr txBox="1"/>
          <p:nvPr/>
        </p:nvSpPr>
        <p:spPr>
          <a:xfrm rot="-956601">
            <a:off x="7004049" y="2326779"/>
            <a:ext cx="1158773" cy="404993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b="1" lang="en">
                <a:latin typeface="Shadows Into Light"/>
                <a:ea typeface="Shadows Into Light"/>
                <a:cs typeface="Shadows Into Light"/>
                <a:sym typeface="Shadows Into Light"/>
              </a:rPr>
              <a:t>verdad moral</a:t>
            </a:r>
          </a:p>
        </p:txBody>
      </p:sp>
      <p:sp>
        <p:nvSpPr>
          <p:cNvPr id="49" name="Shape 49"/>
          <p:cNvSpPr txBox="1"/>
          <p:nvPr/>
        </p:nvSpPr>
        <p:spPr>
          <a:xfrm>
            <a:off x="7018675" y="2778975"/>
            <a:ext cx="1412999" cy="7724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>
                <a:latin typeface="Shadows Into Light"/>
                <a:ea typeface="Shadows Into Light"/>
                <a:cs typeface="Shadows Into Light"/>
                <a:sym typeface="Shadows Into Light"/>
              </a:rPr>
              <a:t>coherencia entre pensamiento y acción</a:t>
            </a:r>
          </a:p>
        </p:txBody>
      </p:sp>
      <p:cxnSp>
        <p:nvCxnSpPr>
          <p:cNvPr id="50" name="Shape 50"/>
          <p:cNvCxnSpPr/>
          <p:nvPr/>
        </p:nvCxnSpPr>
        <p:spPr>
          <a:xfrm flipH="1" rot="10800000">
            <a:off x="5058725" y="989100"/>
            <a:ext cx="376799" cy="866699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lg" w="lg" type="none"/>
            <a:tailEnd len="lg" w="lg" type="triangle"/>
          </a:ln>
        </p:spPr>
      </p:cxnSp>
      <p:cxnSp>
        <p:nvCxnSpPr>
          <p:cNvPr id="51" name="Shape 51"/>
          <p:cNvCxnSpPr>
            <a:endCxn id="46" idx="1"/>
          </p:cNvCxnSpPr>
          <p:nvPr/>
        </p:nvCxnSpPr>
        <p:spPr>
          <a:xfrm>
            <a:off x="5115319" y="1978157"/>
            <a:ext cx="540900" cy="24660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lg" w="lg" type="none"/>
            <a:tailEnd len="lg" w="lg" type="triangle"/>
          </a:ln>
        </p:spPr>
      </p:cxnSp>
      <p:cxnSp>
        <p:nvCxnSpPr>
          <p:cNvPr id="52" name="Shape 52"/>
          <p:cNvCxnSpPr>
            <a:endCxn id="47" idx="1"/>
          </p:cNvCxnSpPr>
          <p:nvPr/>
        </p:nvCxnSpPr>
        <p:spPr>
          <a:xfrm flipH="1" rot="10800000">
            <a:off x="5190599" y="1125699"/>
            <a:ext cx="1997100" cy="75840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lg" w="lg" type="none"/>
            <a:tailEnd len="lg" w="lg" type="triangle"/>
          </a:ln>
        </p:spPr>
      </p:cxnSp>
      <p:cxnSp>
        <p:nvCxnSpPr>
          <p:cNvPr id="53" name="Shape 53"/>
          <p:cNvCxnSpPr/>
          <p:nvPr/>
        </p:nvCxnSpPr>
        <p:spPr>
          <a:xfrm flipH="1" rot="10800000">
            <a:off x="6660175" y="2750575"/>
            <a:ext cx="433200" cy="197999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lg" w="lg" type="none"/>
            <a:tailEnd len="lg" w="lg" type="triangle"/>
          </a:ln>
        </p:spPr>
      </p:cxnSp>
      <p:cxnSp>
        <p:nvCxnSpPr>
          <p:cNvPr id="54" name="Shape 54"/>
          <p:cNvCxnSpPr>
            <a:endCxn id="49" idx="1"/>
          </p:cNvCxnSpPr>
          <p:nvPr/>
        </p:nvCxnSpPr>
        <p:spPr>
          <a:xfrm>
            <a:off x="6679074" y="2976824"/>
            <a:ext cx="339600" cy="18840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lg" w="lg" type="none"/>
            <a:tailEnd len="lg" w="lg" type="triangle"/>
          </a:ln>
        </p:spPr>
      </p:cxnSp>
      <p:cxnSp>
        <p:nvCxnSpPr>
          <p:cNvPr id="55" name="Shape 55"/>
          <p:cNvCxnSpPr>
            <a:endCxn id="44" idx="1"/>
          </p:cNvCxnSpPr>
          <p:nvPr/>
        </p:nvCxnSpPr>
        <p:spPr>
          <a:xfrm flipH="1" rot="10800000">
            <a:off x="4060075" y="3692675"/>
            <a:ext cx="855600" cy="2850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lg" w="lg" type="none"/>
            <a:tailEnd len="lg" w="lg" type="triangle"/>
          </a:ln>
        </p:spPr>
      </p:cxnSp>
      <p:cxnSp>
        <p:nvCxnSpPr>
          <p:cNvPr id="56" name="Shape 56"/>
          <p:cNvCxnSpPr>
            <a:endCxn id="43" idx="1"/>
          </p:cNvCxnSpPr>
          <p:nvPr/>
        </p:nvCxnSpPr>
        <p:spPr>
          <a:xfrm>
            <a:off x="4050899" y="3706769"/>
            <a:ext cx="564000" cy="59100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lg" w="lg" type="none"/>
            <a:tailEnd len="lg" w="lg" type="triangle"/>
          </a:ln>
        </p:spPr>
      </p:cxnSp>
      <p:sp>
        <p:nvSpPr>
          <p:cNvPr id="57" name="Shape 57"/>
          <p:cNvSpPr txBox="1"/>
          <p:nvPr/>
        </p:nvSpPr>
        <p:spPr>
          <a:xfrm>
            <a:off x="753625" y="4776100"/>
            <a:ext cx="5699399" cy="1979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 sz="1000"/>
              <a:t>Diccionario de la RAE, www.rae.es/verdad</a:t>
            </a:r>
          </a:p>
        </p:txBody>
      </p:sp>
    </p:spTree>
  </p:cSld>
  <p:clrMapOvr>
    <a:masterClrMapping/>
  </p:clrMapOvr>
  <p:transition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" name="Shape 6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-894925" y="-424075"/>
            <a:ext cx="10038925" cy="5567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3" name="Shape 6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37100" y="-12"/>
            <a:ext cx="2594775" cy="1624300"/>
          </a:xfrm>
          <a:prstGeom prst="rect">
            <a:avLst/>
          </a:prstGeom>
          <a:noFill/>
          <a:ln>
            <a:noFill/>
          </a:ln>
        </p:spPr>
      </p:pic>
      <p:sp>
        <p:nvSpPr>
          <p:cNvPr id="64" name="Shape 64"/>
          <p:cNvSpPr txBox="1"/>
          <p:nvPr/>
        </p:nvSpPr>
        <p:spPr>
          <a:xfrm>
            <a:off x="6650750" y="3824650"/>
            <a:ext cx="5426099" cy="6329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pic>
        <p:nvPicPr>
          <p:cNvPr id="65" name="Shape 65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1715150" y="1359095"/>
            <a:ext cx="1387125" cy="1344524"/>
          </a:xfrm>
          <a:prstGeom prst="rect">
            <a:avLst/>
          </a:prstGeom>
          <a:noFill/>
          <a:ln>
            <a:noFill/>
          </a:ln>
        </p:spPr>
      </p:pic>
      <p:pic>
        <p:nvPicPr>
          <p:cNvPr id="66" name="Shape 66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6706223" y="-265200"/>
            <a:ext cx="2437764" cy="16243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cap="flat" cmpd="sng" w="9525" algn="ctr">
          <a:solidFill>
            <a:schemeClr val="phClr">
              <a:shade val="95000"/>
              <a:satMod val="105000"/>
            </a:schemeClr>
          </a:solidFill>
          <a:prstDash val="solid"/>
        </a:ln>
        <a:ln cap="flat" cmpd="sng" w="25400" algn="ctr">
          <a:solidFill>
            <a:schemeClr val="phClr"/>
          </a:solidFill>
          <a:prstDash val="solid"/>
        </a:ln>
        <a:ln cap="flat" cmpd="sng" w="38100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rotWithShape="0" dir="5400000" dist="20000">
              <a:srgbClr val="000000">
                <a:alpha val="38000"/>
              </a:srgbClr>
            </a:outerShdw>
          </a:effectLst>
        </a:effectStyle>
        <a:effectStyle>
          <a:effectLst>
            <a:outerShdw blurRad="40000" rotWithShape="0" dir="5400000" dist="23000">
              <a:srgbClr val="000000">
                <a:alpha val="35000"/>
              </a:srgbClr>
            </a:outerShdw>
          </a:effectLst>
        </a:effectStyle>
        <a:effectStyle>
          <a:effectLst>
            <a:outerShdw blurRad="40000" rotWithShape="0" dir="5400000" dist="23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-light">
  <a:themeElements>
    <a:clrScheme name="Custom 347">
      <a:dk1>
        <a:srgbClr val="000000"/>
      </a:dk1>
      <a:lt1>
        <a:srgbClr val="FFFFFF"/>
      </a:lt1>
      <a:dk2>
        <a:srgbClr val="666666"/>
      </a:dk2>
      <a:lt2>
        <a:srgbClr val="CCCCCC"/>
      </a:lt2>
      <a:accent1>
        <a:srgbClr val="3A81BA"/>
      </a:accent1>
      <a:accent2>
        <a:srgbClr val="D89F39"/>
      </a:accent2>
      <a:accent3>
        <a:srgbClr val="8BAB42"/>
      </a:accent3>
      <a:accent4>
        <a:srgbClr val="57A7B5"/>
      </a:accent4>
      <a:accent5>
        <a:srgbClr val="8B81D2"/>
      </a:accent5>
      <a:accent6>
        <a:srgbClr val="963334"/>
      </a:accent6>
      <a:hlink>
        <a:srgbClr val="1155CC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cap="flat" cmpd="sng" w="9525" algn="ctr">
          <a:solidFill>
            <a:schemeClr val="phClr">
              <a:shade val="95000"/>
              <a:satMod val="105000"/>
            </a:schemeClr>
          </a:solidFill>
          <a:prstDash val="solid"/>
        </a:ln>
        <a:ln cap="flat" cmpd="sng" w="25400" algn="ctr">
          <a:solidFill>
            <a:schemeClr val="phClr"/>
          </a:solidFill>
          <a:prstDash val="solid"/>
        </a:ln>
        <a:ln cap="flat" cmpd="sng" w="38100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rotWithShape="0" dir="5400000" dist="20000">
              <a:srgbClr val="000000">
                <a:alpha val="38000"/>
              </a:srgbClr>
            </a:outerShdw>
          </a:effectLst>
        </a:effectStyle>
        <a:effectStyle>
          <a:effectLst>
            <a:outerShdw blurRad="40000" rotWithShape="0" dir="5400000" dist="23000">
              <a:srgbClr val="000000">
                <a:alpha val="35000"/>
              </a:srgbClr>
            </a:outerShdw>
          </a:effectLst>
        </a:effectStyle>
        <a:effectStyle>
          <a:effectLst>
            <a:outerShdw blurRad="40000" rotWithShape="0" dir="5400000" dist="23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ysClr lastClr="000000" val="windowText"/>
      </a:dk1>
      <a:lt1>
        <a:sysClr lastClr="FFFFFF" val="window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cap="flat" cmpd="sng" w="9525" algn="ctr">
          <a:solidFill>
            <a:schemeClr val="phClr">
              <a:shade val="95000"/>
              <a:satMod val="105000"/>
            </a:schemeClr>
          </a:solidFill>
          <a:prstDash val="solid"/>
        </a:ln>
        <a:ln cap="flat" cmpd="sng" w="25400" algn="ctr">
          <a:solidFill>
            <a:schemeClr val="phClr"/>
          </a:solidFill>
          <a:prstDash val="solid"/>
        </a:ln>
        <a:ln cap="flat" cmpd="sng" w="38100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rotWithShape="0" dir="5400000" dist="20000">
              <a:srgbClr val="000000">
                <a:alpha val="38000"/>
              </a:srgbClr>
            </a:outerShdw>
          </a:effectLst>
        </a:effectStyle>
        <a:effectStyle>
          <a:effectLst>
            <a:outerShdw blurRad="40000" rotWithShape="0" dir="5400000" dist="23000">
              <a:srgbClr val="000000">
                <a:alpha val="35000"/>
              </a:srgbClr>
            </a:outerShdw>
          </a:effectLst>
        </a:effectStyle>
        <a:effectStyle>
          <a:effectLst>
            <a:outerShdw blurRad="40000" rotWithShape="0" dir="5400000" dist="23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</a:theme>
</file>